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93" r:id="rId4"/>
    <p:sldId id="337" r:id="rId5"/>
    <p:sldId id="414" r:id="rId6"/>
    <p:sldId id="442" r:id="rId7"/>
    <p:sldId id="415" r:id="rId8"/>
    <p:sldId id="443" r:id="rId9"/>
    <p:sldId id="444" r:id="rId10"/>
    <p:sldId id="445" r:id="rId11"/>
    <p:sldId id="422" r:id="rId12"/>
    <p:sldId id="423" r:id="rId13"/>
    <p:sldId id="424" r:id="rId14"/>
    <p:sldId id="425" r:id="rId15"/>
    <p:sldId id="446" r:id="rId16"/>
    <p:sldId id="447" r:id="rId17"/>
    <p:sldId id="448" r:id="rId18"/>
    <p:sldId id="428" r:id="rId19"/>
    <p:sldId id="449" r:id="rId20"/>
    <p:sldId id="432" r:id="rId21"/>
    <p:sldId id="307" r:id="rId22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B5ABAE4-DFC4-4A50-AF79-0BD53D23BDC0}">
          <p14:sldIdLst>
            <p14:sldId id="256"/>
            <p14:sldId id="292"/>
          </p14:sldIdLst>
        </p14:section>
        <p14:section name="P1" id="{54AD71F3-046B-4AA2-9CC9-3D6E302ED0FA}">
          <p14:sldIdLst>
            <p14:sldId id="293"/>
            <p14:sldId id="337"/>
            <p14:sldId id="414"/>
            <p14:sldId id="442"/>
            <p14:sldId id="415"/>
            <p14:sldId id="443"/>
            <p14:sldId id="444"/>
            <p14:sldId id="445"/>
            <p14:sldId id="422"/>
          </p14:sldIdLst>
        </p14:section>
        <p14:section name="P2" id="{0525A52E-7798-43E4-9558-736B4CCEEAAC}">
          <p14:sldIdLst>
            <p14:sldId id="423"/>
            <p14:sldId id="424"/>
            <p14:sldId id="425"/>
            <p14:sldId id="446"/>
            <p14:sldId id="447"/>
            <p14:sldId id="448"/>
            <p14:sldId id="428"/>
            <p14:sldId id="449"/>
            <p14:sldId id="432"/>
          </p14:sldIdLst>
        </p14:section>
        <p14:section name="end" id="{05AF3D2C-AD7B-4551-98C4-7814798175ED}">
          <p14:sldIdLst>
            <p14:sldId id="3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50A1"/>
    <a:srgbClr val="8891C8"/>
    <a:srgbClr val="B8D6EE"/>
    <a:srgbClr val="F0F0F0"/>
    <a:srgbClr val="404040"/>
    <a:srgbClr val="EE9640"/>
    <a:srgbClr val="C6CFD7"/>
    <a:srgbClr val="2C21E4"/>
    <a:srgbClr val="4B0C77"/>
    <a:srgbClr val="0149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96" autoAdjust="0"/>
    <p:restoredTop sz="94660"/>
  </p:normalViewPr>
  <p:slideViewPr>
    <p:cSldViewPr snapToGrid="0" showGuides="1">
      <p:cViewPr>
        <p:scale>
          <a:sx n="125" d="100"/>
          <a:sy n="125" d="100"/>
        </p:scale>
        <p:origin x="-80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AF93E90-9242-47EA-9503-C81D319405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0017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F93E90-9242-47EA-9503-C81D319405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12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27C9616-A78E-42B7-B805-E89A55542A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513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27C9616-A78E-42B7-B805-E89A55542A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09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BAB4A06-08C2-4C23-89B2-C98B3F8C7F75}"/>
              </a:ext>
            </a:extLst>
          </p:cNvPr>
          <p:cNvSpPr/>
          <p:nvPr userDrawn="1"/>
        </p:nvSpPr>
        <p:spPr>
          <a:xfrm>
            <a:off x="0" y="0"/>
            <a:ext cx="46841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86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60EC24C7-A0C0-4B33-8A17-49C5A5794F5D}"/>
              </a:ext>
            </a:extLst>
          </p:cNvPr>
          <p:cNvSpPr/>
          <p:nvPr userDrawn="1"/>
        </p:nvSpPr>
        <p:spPr>
          <a:xfrm>
            <a:off x="0" y="-19468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8490F4-1F04-469C-84D0-2DE9AC7F9642}"/>
              </a:ext>
            </a:extLst>
          </p:cNvPr>
          <p:cNvSpPr txBox="1"/>
          <p:nvPr userDrawn="1"/>
        </p:nvSpPr>
        <p:spPr>
          <a:xfrm>
            <a:off x="731838" y="5998954"/>
            <a:ext cx="1888337" cy="307777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algn="just"/>
            <a:r>
              <a:rPr lang="en-US" altLang="zh-CN" sz="1000" b="1" dirty="0">
                <a:solidFill>
                  <a:schemeClr val="bg1"/>
                </a:solidFill>
              </a:rPr>
              <a:t>S</a:t>
            </a:r>
            <a:r>
              <a:rPr lang="zh-CN" altLang="en-US" sz="1000" b="1" dirty="0">
                <a:solidFill>
                  <a:schemeClr val="bg1"/>
                </a:solidFill>
              </a:rPr>
              <a:t>ea, all water, recedes a rivers</a:t>
            </a:r>
            <a:r>
              <a:rPr lang="en-US" altLang="zh-CN" sz="1000" b="1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</a:rPr>
              <a:t>utmost wit listens to all sides</a:t>
            </a:r>
            <a:r>
              <a:rPr lang="en-US" altLang="zh-CN" sz="1000" b="1" dirty="0">
                <a:solidFill>
                  <a:schemeClr val="bg1"/>
                </a:solidFill>
              </a:rPr>
              <a:t>.</a:t>
            </a:r>
            <a:endParaRPr lang="zh-CN" altLang="en-US" sz="1000" b="1" dirty="0">
              <a:solidFill>
                <a:schemeClr val="bg1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169061B-B437-4A41-8A82-9946D85760BD}"/>
              </a:ext>
            </a:extLst>
          </p:cNvPr>
          <p:cNvGrpSpPr/>
          <p:nvPr userDrawn="1"/>
        </p:nvGrpSpPr>
        <p:grpSpPr>
          <a:xfrm>
            <a:off x="731838" y="2196223"/>
            <a:ext cx="3125794" cy="1606508"/>
            <a:chOff x="3834754" y="2495699"/>
            <a:chExt cx="3125794" cy="1606508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5ABDEFE-D045-4665-A494-BC505B6C61A3}"/>
                </a:ext>
              </a:extLst>
            </p:cNvPr>
            <p:cNvSpPr txBox="1"/>
            <p:nvPr/>
          </p:nvSpPr>
          <p:spPr>
            <a:xfrm>
              <a:off x="3839501" y="2495699"/>
              <a:ext cx="3121047" cy="92333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r>
                <a:rPr lang="en-US" altLang="zh-CN" sz="6000" dirty="0">
                  <a:solidFill>
                    <a:schemeClr val="bg1"/>
                  </a:solidFill>
                </a:rPr>
                <a:t>THANKS</a:t>
              </a:r>
              <a:endParaRPr lang="zh-CN" altLang="en-US" sz="6000" dirty="0">
                <a:solidFill>
                  <a:schemeClr val="bg1"/>
                </a:solidFill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157D52F-9360-4DC0-B583-6C3F191ADD88}"/>
                </a:ext>
              </a:extLst>
            </p:cNvPr>
            <p:cNvGrpSpPr/>
            <p:nvPr userDrawn="1"/>
          </p:nvGrpSpPr>
          <p:grpSpPr>
            <a:xfrm>
              <a:off x="3834754" y="3397344"/>
              <a:ext cx="1124118" cy="704863"/>
              <a:chOff x="2468044" y="3339787"/>
              <a:chExt cx="1124118" cy="704863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8C6CFE5-7904-4BFA-8CAE-BF0A3AC6D376}"/>
                  </a:ext>
                </a:extLst>
              </p:cNvPr>
              <p:cNvSpPr txBox="1"/>
              <p:nvPr/>
            </p:nvSpPr>
            <p:spPr>
              <a:xfrm>
                <a:off x="2552710" y="3339787"/>
                <a:ext cx="103945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200" dirty="0">
                    <a:solidFill>
                      <a:schemeClr val="bg1"/>
                    </a:solidFill>
                  </a:rPr>
                  <a:t>For Your Attention </a:t>
                </a:r>
                <a:endParaRPr lang="zh-CN" altLang="en-US" sz="2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D1E52D4-FA37-4BFF-93D6-6734531D01FB}"/>
                  </a:ext>
                </a:extLst>
              </p:cNvPr>
              <p:cNvSpPr txBox="1"/>
              <p:nvPr/>
            </p:nvSpPr>
            <p:spPr>
              <a:xfrm>
                <a:off x="2468044" y="3736873"/>
                <a:ext cx="1011495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endParaRPr lang="zh-CN" altLang="en-US" sz="22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8274DD1-C79A-4AC5-B392-A4900D81502B}"/>
              </a:ext>
            </a:extLst>
          </p:cNvPr>
          <p:cNvGrpSpPr/>
          <p:nvPr userDrawn="1"/>
        </p:nvGrpSpPr>
        <p:grpSpPr>
          <a:xfrm rot="20394303">
            <a:off x="3221945" y="-1575994"/>
            <a:ext cx="11439261" cy="11910951"/>
            <a:chOff x="3439566" y="1666270"/>
            <a:chExt cx="11439261" cy="11910951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23B3CDDB-B14C-42F2-A1F1-49B0792801F9}"/>
                </a:ext>
              </a:extLst>
            </p:cNvPr>
            <p:cNvGrpSpPr/>
            <p:nvPr/>
          </p:nvGrpSpPr>
          <p:grpSpPr>
            <a:xfrm rot="4029167">
              <a:off x="8779335" y="1665563"/>
              <a:ext cx="6098786" cy="6100199"/>
              <a:chOff x="18351500" y="3723568"/>
              <a:chExt cx="4878842" cy="4879972"/>
            </a:xfrm>
          </p:grpSpPr>
          <p:sp>
            <p:nvSpPr>
              <p:cNvPr id="26" name="任意多边形 25">
                <a:extLst>
                  <a:ext uri="{FF2B5EF4-FFF2-40B4-BE49-F238E27FC236}">
                    <a16:creationId xmlns:a16="http://schemas.microsoft.com/office/drawing/2014/main" id="{26E67D38-75E0-4071-95F6-2AE5FDAF86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bg1">
                  <a:alpha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7" name="任意多边形 26">
                <a:extLst>
                  <a:ext uri="{FF2B5EF4-FFF2-40B4-BE49-F238E27FC236}">
                    <a16:creationId xmlns:a16="http://schemas.microsoft.com/office/drawing/2014/main" id="{5A2EBA7D-F88D-443E-AA35-69B8AB9B65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E3386FE9-1899-4359-9BFD-946DEFB6A584}"/>
                </a:ext>
              </a:extLst>
            </p:cNvPr>
            <p:cNvGrpSpPr/>
            <p:nvPr/>
          </p:nvGrpSpPr>
          <p:grpSpPr>
            <a:xfrm rot="14829167">
              <a:off x="3440583" y="4789517"/>
              <a:ext cx="8786687" cy="8788722"/>
              <a:chOff x="18351500" y="3723568"/>
              <a:chExt cx="4878842" cy="4879972"/>
            </a:xfrm>
          </p:grpSpPr>
          <p:sp>
            <p:nvSpPr>
              <p:cNvPr id="24" name="任意多边形 23">
                <a:extLst>
                  <a:ext uri="{FF2B5EF4-FFF2-40B4-BE49-F238E27FC236}">
                    <a16:creationId xmlns:a16="http://schemas.microsoft.com/office/drawing/2014/main" id="{F24A2437-0A2C-45FB-9F89-DF6496635E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bg1">
                  <a:alpha val="74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5" name="任意多边形 24">
                <a:extLst>
                  <a:ext uri="{FF2B5EF4-FFF2-40B4-BE49-F238E27FC236}">
                    <a16:creationId xmlns:a16="http://schemas.microsoft.com/office/drawing/2014/main" id="{491B2948-B0A7-4C57-902F-1D49D22C7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7880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形状&#10;&#10;描述已自动生成">
            <a:extLst>
              <a:ext uri="{FF2B5EF4-FFF2-40B4-BE49-F238E27FC236}">
                <a16:creationId xmlns:a16="http://schemas.microsoft.com/office/drawing/2014/main" id="{0A229E26-7C93-45E4-98A3-AD3438CF8F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C3EA38F-EB6D-4502-BD67-6BF5A109A263}"/>
              </a:ext>
            </a:extLst>
          </p:cNvPr>
          <p:cNvSpPr txBox="1">
            <a:spLocks/>
          </p:cNvSpPr>
          <p:nvPr userDrawn="1"/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rPr>
              <a:t>OfficePLUS.cn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  <a:cs typeface="Segoe UI Light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779D199-2617-4064-B528-4BD87100ECEE}"/>
              </a:ext>
            </a:extLst>
          </p:cNvPr>
          <p:cNvSpPr txBox="1">
            <a:spLocks/>
          </p:cNvSpPr>
          <p:nvPr userDrawn="1"/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中文 黑体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英文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Arial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标题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1.0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正文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1.25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https://pixabay.com/ 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免费可商用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本网站所提供的任何信息内容（包括但不限于 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PPT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模板、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Word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文档、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Excel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图表、图片素材等）均受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中华人民共和国著作权法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、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信息网络传播权保护条例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及其他适用的法律法规的保护，未经权利人书面明确授权，信息内容的任何部分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包括图片或图表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不得被全部或部分的复制、传播、销售，否则将承担法律责任。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OfficePLUS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A051C53-9682-4112-B69A-7BB70918F171}"/>
              </a:ext>
            </a:extLst>
          </p:cNvPr>
          <p:cNvSpPr txBox="1">
            <a:spLocks/>
          </p:cNvSpPr>
          <p:nvPr userDrawn="1"/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标注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0908CF-7CB8-4192-A43C-CC3A75F8749B}"/>
              </a:ext>
            </a:extLst>
          </p:cNvPr>
          <p:cNvSpPr txBox="1">
            <a:spLocks/>
          </p:cNvSpPr>
          <p:nvPr userDrawn="1"/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字体使用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行距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素材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声明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作者</a:t>
            </a:r>
          </a:p>
        </p:txBody>
      </p:sp>
    </p:spTree>
    <p:extLst>
      <p:ext uri="{BB962C8B-B14F-4D97-AF65-F5344CB8AC3E}">
        <p14:creationId xmlns:p14="http://schemas.microsoft.com/office/powerpoint/2010/main" val="2158774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9B3896-319D-45EF-A996-F06C43596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5610D-D3BB-48E8-B638-5938ABB9CFDE}" type="datetimeFigureOut">
              <a:rPr lang="zh-CN" altLang="en-US" smtClean="0"/>
              <a:t>2023/2/3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9B380B-4756-4CAD-8741-32E82C5C1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6C9323-1CD7-4830-B0EE-DC83BF437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05AE2-E521-4071-B027-062C254CFD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3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1" r:id="rId2"/>
    <p:sldLayoutId id="2147483653" r:id="rId3"/>
    <p:sldLayoutId id="2147483654" r:id="rId4"/>
    <p:sldLayoutId id="2147483655" r:id="rId5"/>
    <p:sldLayoutId id="2147483659" r:id="rId6"/>
    <p:sldLayoutId id="214748365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8" userDrawn="1">
          <p15:clr>
            <a:srgbClr val="F26B43"/>
          </p15:clr>
        </p15:guide>
        <p15:guide id="2" orient="horz" pos="3968" userDrawn="1">
          <p15:clr>
            <a:srgbClr val="F26B43"/>
          </p15:clr>
        </p15:guide>
        <p15:guide id="3" pos="461" userDrawn="1">
          <p15:clr>
            <a:srgbClr val="F26B43"/>
          </p15:clr>
        </p15:guide>
        <p15:guide id="4" pos="72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EE9D8A43-B900-435B-A55F-C53A6E6F86AA}"/>
              </a:ext>
            </a:extLst>
          </p:cNvPr>
          <p:cNvSpPr txBox="1"/>
          <p:nvPr/>
        </p:nvSpPr>
        <p:spPr>
          <a:xfrm>
            <a:off x="697690" y="2339728"/>
            <a:ext cx="5347618" cy="8981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5400" dirty="0">
                <a:solidFill>
                  <a:schemeClr val="accent1"/>
                </a:solidFill>
              </a:rPr>
              <a:t>IQA</a:t>
            </a:r>
            <a:r>
              <a:rPr lang="zh-CN" altLang="en-US" sz="5400" dirty="0">
                <a:solidFill>
                  <a:schemeClr val="accent1"/>
                </a:solidFill>
              </a:rPr>
              <a:t>小组进度汇报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003C73A-AE0E-4907-B435-63113721FE61}"/>
              </a:ext>
            </a:extLst>
          </p:cNvPr>
          <p:cNvSpPr txBox="1"/>
          <p:nvPr/>
        </p:nvSpPr>
        <p:spPr>
          <a:xfrm>
            <a:off x="851737" y="3260716"/>
            <a:ext cx="4784964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000" dirty="0">
                <a:solidFill>
                  <a:srgbClr val="B8D6EE"/>
                </a:solidFill>
                <a:latin typeface="+mj-lt"/>
                <a:ea typeface="+mj-ea"/>
              </a:rPr>
              <a:t>Progress report of this week</a:t>
            </a:r>
            <a:endParaRPr lang="zh-CN" altLang="en-US" sz="3000" dirty="0">
              <a:solidFill>
                <a:srgbClr val="B8D6EE"/>
              </a:solidFill>
              <a:latin typeface="+mj-lt"/>
              <a:ea typeface="+mj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37D7870-D322-42FA-9CDF-99EC4C386D91}"/>
              </a:ext>
            </a:extLst>
          </p:cNvPr>
          <p:cNvSpPr txBox="1"/>
          <p:nvPr/>
        </p:nvSpPr>
        <p:spPr>
          <a:xfrm>
            <a:off x="944911" y="5066561"/>
            <a:ext cx="44884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8891C8"/>
                </a:solidFill>
                <a:effectLst/>
                <a:uLnTx/>
                <a:uFillTx/>
                <a:latin typeface="+mn-ea"/>
              </a:rPr>
              <a:t>汇报人 </a:t>
            </a:r>
            <a:endParaRPr lang="zh-CN" altLang="en-US" sz="1000" b="1" dirty="0">
              <a:solidFill>
                <a:srgbClr val="8891C8"/>
              </a:solidFill>
              <a:latin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E38F7CA-00BC-4712-AF5F-B645E2752056}"/>
              </a:ext>
            </a:extLst>
          </p:cNvPr>
          <p:cNvSpPr txBox="1"/>
          <p:nvPr/>
        </p:nvSpPr>
        <p:spPr>
          <a:xfrm>
            <a:off x="499713" y="5249914"/>
            <a:ext cx="125034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8891C8"/>
                </a:solidFill>
                <a:effectLst/>
                <a:uLnTx/>
                <a:uFillTx/>
                <a:latin typeface="+mn-ea"/>
              </a:rPr>
              <a:t>王子安 吴俊成</a:t>
            </a:r>
            <a:endParaRPr lang="zh-CN" altLang="en-US" sz="1500" dirty="0">
              <a:solidFill>
                <a:srgbClr val="8891C8"/>
              </a:solidFill>
              <a:latin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C682C07-0592-4AF4-93DE-D6306F8E9355}"/>
              </a:ext>
            </a:extLst>
          </p:cNvPr>
          <p:cNvCxnSpPr>
            <a:cxnSpLocks/>
          </p:cNvCxnSpPr>
          <p:nvPr/>
        </p:nvCxnSpPr>
        <p:spPr>
          <a:xfrm>
            <a:off x="1846628" y="5100275"/>
            <a:ext cx="0" cy="358775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6920181-50BE-4B79-AB50-B7F2D1845DDD}"/>
              </a:ext>
            </a:extLst>
          </p:cNvPr>
          <p:cNvSpPr txBox="1"/>
          <p:nvPr/>
        </p:nvSpPr>
        <p:spPr>
          <a:xfrm>
            <a:off x="1986272" y="5169835"/>
            <a:ext cx="772647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500" dirty="0">
                <a:solidFill>
                  <a:srgbClr val="8891C8"/>
                </a:solidFill>
              </a:rPr>
              <a:t>2023·2·3</a:t>
            </a:r>
            <a:endParaRPr lang="zh-CN" altLang="en-US" sz="1500" dirty="0">
              <a:solidFill>
                <a:srgbClr val="8891C8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0" y="186701"/>
            <a:ext cx="6045308" cy="620628"/>
            <a:chOff x="203201" y="180750"/>
            <a:chExt cx="6045308" cy="620628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95" b="27810"/>
            <a:stretch>
              <a:fillRect/>
            </a:stretch>
          </p:blipFill>
          <p:spPr>
            <a:xfrm>
              <a:off x="203201" y="267853"/>
              <a:ext cx="1953256" cy="533525"/>
            </a:xfrm>
            <a:prstGeom prst="rect">
              <a:avLst/>
            </a:prstGeom>
          </p:spPr>
        </p:pic>
        <p:cxnSp>
          <p:nvCxnSpPr>
            <p:cNvPr id="19" name="直接连接符 18"/>
            <p:cNvCxnSpPr/>
            <p:nvPr/>
          </p:nvCxnSpPr>
          <p:spPr>
            <a:xfrm>
              <a:off x="2174352" y="180750"/>
              <a:ext cx="0" cy="62062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2174352" y="215494"/>
              <a:ext cx="40741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endParaRPr lang="zh-CN" altLang="en-US" sz="1200" dirty="0">
                <a:solidFill>
                  <a:schemeClr val="accent5">
                    <a:lumMod val="50000"/>
                  </a:schemeClr>
                </a:solidFill>
                <a:latin typeface="Arial Black" panose="020B0A04020102020204" pitchFamily="34" charset="0"/>
                <a:ea typeface="黑体" panose="02010609060101010101" pitchFamily="49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88B8CC6-B548-40CA-93E4-212D0E04D22F}"/>
              </a:ext>
            </a:extLst>
          </p:cNvPr>
          <p:cNvGrpSpPr/>
          <p:nvPr/>
        </p:nvGrpSpPr>
        <p:grpSpPr>
          <a:xfrm rot="637793">
            <a:off x="6717963" y="-2695151"/>
            <a:ext cx="8786687" cy="13156983"/>
            <a:chOff x="14552960" y="-177472"/>
            <a:chExt cx="7029080" cy="10525183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D57EA9D9-5E3A-4570-A0A1-FE4F71280BCC}"/>
                </a:ext>
              </a:extLst>
            </p:cNvPr>
            <p:cNvGrpSpPr/>
            <p:nvPr/>
          </p:nvGrpSpPr>
          <p:grpSpPr>
            <a:xfrm rot="1495231">
              <a:off x="15166450" y="-177472"/>
              <a:ext cx="4878842" cy="4879972"/>
              <a:chOff x="18351500" y="3723568"/>
              <a:chExt cx="4878842" cy="4879972"/>
            </a:xfrm>
          </p:grpSpPr>
          <p:sp>
            <p:nvSpPr>
              <p:cNvPr id="29" name="任意多边形 28">
                <a:extLst>
                  <a:ext uri="{FF2B5EF4-FFF2-40B4-BE49-F238E27FC236}">
                    <a16:creationId xmlns:a16="http://schemas.microsoft.com/office/drawing/2014/main" id="{A1E9E03B-1BC3-4C9A-8A51-7329E00EC1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0" name="任意多边形 29">
                <a:extLst>
                  <a:ext uri="{FF2B5EF4-FFF2-40B4-BE49-F238E27FC236}">
                    <a16:creationId xmlns:a16="http://schemas.microsoft.com/office/drawing/2014/main" id="{245CCFFC-F09A-47D8-8B3B-88EF31E890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B5AA2E4A-FA11-4014-B207-60C2845236D6}"/>
                </a:ext>
              </a:extLst>
            </p:cNvPr>
            <p:cNvGrpSpPr/>
            <p:nvPr/>
          </p:nvGrpSpPr>
          <p:grpSpPr>
            <a:xfrm rot="12295231">
              <a:off x="14552960" y="3317003"/>
              <a:ext cx="7029080" cy="7030708"/>
              <a:chOff x="18351500" y="3723568"/>
              <a:chExt cx="4878842" cy="4879972"/>
            </a:xfrm>
          </p:grpSpPr>
          <p:sp>
            <p:nvSpPr>
              <p:cNvPr id="27" name="任意多边形 26">
                <a:extLst>
                  <a:ext uri="{FF2B5EF4-FFF2-40B4-BE49-F238E27FC236}">
                    <a16:creationId xmlns:a16="http://schemas.microsoft.com/office/drawing/2014/main" id="{3C6CFD63-5B57-41A7-B662-313039308E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8" name="任意多边形 27">
                <a:extLst>
                  <a:ext uri="{FF2B5EF4-FFF2-40B4-BE49-F238E27FC236}">
                    <a16:creationId xmlns:a16="http://schemas.microsoft.com/office/drawing/2014/main" id="{1B6F08D9-7F96-4802-B7C9-CB4EEC2083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2668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定量结果</a:t>
            </a:r>
            <a:endParaRPr lang="en-GB" altLang="zh-CN" dirty="0">
              <a:solidFill>
                <a:srgbClr val="2A50A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0CAF3D-1EF7-E14B-BBFF-1EEB86324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81" y="1612900"/>
            <a:ext cx="86741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05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启发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E31450-BA44-7F41-B956-A19A6AE8D787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通过统计信息对</a:t>
            </a:r>
            <a:r>
              <a:rPr lang="en-US" altLang="zh-CN" dirty="0">
                <a:solidFill>
                  <a:srgbClr val="2A50A1"/>
                </a:solidFill>
              </a:rPr>
              <a:t>SSIM</a:t>
            </a:r>
            <a:r>
              <a:rPr lang="zh-CN" altLang="en-US" dirty="0">
                <a:solidFill>
                  <a:srgbClr val="2A50A1"/>
                </a:solidFill>
              </a:rPr>
              <a:t>的一种优化</a:t>
            </a:r>
            <a:endParaRPr lang="en-US" altLang="zh-CN" dirty="0">
              <a:solidFill>
                <a:srgbClr val="2A50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471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45E1B52-8F8A-4B63-B529-AB1C1BCB03C6}"/>
              </a:ext>
            </a:extLst>
          </p:cNvPr>
          <p:cNvSpPr txBox="1"/>
          <p:nvPr/>
        </p:nvSpPr>
        <p:spPr>
          <a:xfrm>
            <a:off x="623455" y="2810792"/>
            <a:ext cx="1123257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400" dirty="0">
                <a:solidFill>
                  <a:srgbClr val="2A50A1"/>
                </a:solidFill>
              </a:rPr>
              <a:t>Contrastive Learning for Unpaired Image-to-Image Translation</a:t>
            </a:r>
            <a:endParaRPr lang="en-US" altLang="zh-CN" sz="2400" dirty="0">
              <a:solidFill>
                <a:srgbClr val="2A50A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5667998" y="2041451"/>
            <a:ext cx="85600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</a:rPr>
              <a:t>#02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3072084-2D10-4487-B2CA-7A821F0B4E6E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1160573" y="535101"/>
            <a:ext cx="922672" cy="922974"/>
            <a:chOff x="14101" y="4437"/>
            <a:chExt cx="3056" cy="3057"/>
          </a:xfrm>
        </p:grpSpPr>
        <p:sp>
          <p:nvSpPr>
            <p:cNvPr id="33" name="任意多边形 32">
              <a:extLst>
                <a:ext uri="{FF2B5EF4-FFF2-40B4-BE49-F238E27FC236}">
                  <a16:creationId xmlns:a16="http://schemas.microsoft.com/office/drawing/2014/main" id="{89AE7FDD-9CBA-47C3-85AC-B3323825C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4" name="任意多边形 33">
              <a:extLst>
                <a:ext uri="{FF2B5EF4-FFF2-40B4-BE49-F238E27FC236}">
                  <a16:creationId xmlns:a16="http://schemas.microsoft.com/office/drawing/2014/main" id="{CB51DBEC-37D4-42E7-A37C-A2896447A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57045D3-48C5-42E7-B00A-F5040669D441}"/>
              </a:ext>
            </a:extLst>
          </p:cNvPr>
          <p:cNvGrpSpPr/>
          <p:nvPr/>
        </p:nvGrpSpPr>
        <p:grpSpPr>
          <a:xfrm rot="18900000">
            <a:off x="8197323" y="-3578708"/>
            <a:ext cx="6098786" cy="6100199"/>
            <a:chOff x="18351500" y="3723568"/>
            <a:chExt cx="4878842" cy="4879972"/>
          </a:xfrm>
        </p:grpSpPr>
        <p:sp>
          <p:nvSpPr>
            <p:cNvPr id="30" name="任意多边形 29">
              <a:extLst>
                <a:ext uri="{FF2B5EF4-FFF2-40B4-BE49-F238E27FC236}">
                  <a16:creationId xmlns:a16="http://schemas.microsoft.com/office/drawing/2014/main" id="{DEDE5FB0-E2D1-4200-B5CD-BA79769063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1" name="任意多边形 30">
              <a:extLst>
                <a:ext uri="{FF2B5EF4-FFF2-40B4-BE49-F238E27FC236}">
                  <a16:creationId xmlns:a16="http://schemas.microsoft.com/office/drawing/2014/main" id="{120D96EF-EC61-4557-AFCA-7BB90E4FA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0" name="任意多边形 39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959649D-4CBB-4BC5-83B5-A6B92862C6B5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774512" y="611369"/>
            <a:ext cx="1291038" cy="1291460"/>
            <a:chOff x="14101" y="4437"/>
            <a:chExt cx="3056" cy="3057"/>
          </a:xfrm>
        </p:grpSpPr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6F4BE891-8F2C-45E1-8A09-14805142F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3" name="任意多边形 42">
              <a:extLst>
                <a:ext uri="{FF2B5EF4-FFF2-40B4-BE49-F238E27FC236}">
                  <a16:creationId xmlns:a16="http://schemas.microsoft.com/office/drawing/2014/main" id="{090673BC-8979-4D79-A0B9-689F295AC0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415763" y="5630955"/>
            <a:ext cx="633746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Park, </a:t>
            </a:r>
            <a:r>
              <a:rPr lang="en-GB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Taesung</a:t>
            </a:r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"Contrastive learning for unpaired image-to-image translation." </a:t>
            </a:r>
            <a:r>
              <a:rPr lang="en-GB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Computer Vision–ECCV 2020: 16th European Conference, Glasgow, UK, August 23–28, 2020, Proceedings, Part IX 16</a:t>
            </a:r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 International Publishing, 2020.</a:t>
            </a:r>
            <a:endParaRPr lang="zh-CN" altLang="en-US" sz="1050" dirty="0">
              <a:solidFill>
                <a:srgbClr val="8891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567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13464" y="1382860"/>
            <a:ext cx="703671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背景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image-to-image translation problem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Contrastive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learning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cycle- consistency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Mutual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问题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cycle- consistency</a:t>
            </a:r>
            <a:r>
              <a:rPr lang="zh-CN" altLang="en-US" dirty="0">
                <a:solidFill>
                  <a:srgbClr val="2A50A1"/>
                </a:solidFill>
              </a:rPr>
              <a:t>：假设两个域之间的关系是双射的，过于严格。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贡献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CUT</a:t>
            </a:r>
            <a:r>
              <a:rPr lang="zh-CN" altLang="en-US" dirty="0">
                <a:solidFill>
                  <a:srgbClr val="2A50A1"/>
                </a:solidFill>
              </a:rPr>
              <a:t>：使用</a:t>
            </a:r>
            <a:r>
              <a:rPr lang="en-US" altLang="zh-CN" dirty="0">
                <a:solidFill>
                  <a:srgbClr val="2A50A1"/>
                </a:solidFill>
              </a:rPr>
              <a:t>contrastive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learning</a:t>
            </a:r>
            <a:r>
              <a:rPr lang="zh-CN" altLang="en-US" dirty="0">
                <a:solidFill>
                  <a:srgbClr val="2A50A1"/>
                </a:solidFill>
              </a:rPr>
              <a:t> 的思想，最大化</a:t>
            </a:r>
            <a:r>
              <a:rPr lang="en-US" altLang="zh-CN" dirty="0">
                <a:solidFill>
                  <a:srgbClr val="2A50A1"/>
                </a:solidFill>
              </a:rPr>
              <a:t>patch</a:t>
            </a:r>
            <a:r>
              <a:rPr lang="zh-CN" altLang="en-US" dirty="0">
                <a:solidFill>
                  <a:srgbClr val="2A50A1"/>
                </a:solidFill>
              </a:rPr>
              <a:t>之间的互信息</a:t>
            </a:r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1283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1545295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10669" y="1369797"/>
            <a:ext cx="70367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对</a:t>
            </a:r>
            <a:r>
              <a:rPr lang="en-US" altLang="zh-CN" dirty="0">
                <a:solidFill>
                  <a:srgbClr val="2A50A1"/>
                </a:solidFill>
              </a:rPr>
              <a:t>GAN</a:t>
            </a:r>
            <a:r>
              <a:rPr lang="zh-CN" altLang="en-US" dirty="0">
                <a:solidFill>
                  <a:srgbClr val="2A50A1"/>
                </a:solidFill>
              </a:rPr>
              <a:t>的</a:t>
            </a:r>
            <a:r>
              <a:rPr lang="en-US" altLang="zh-CN" dirty="0">
                <a:solidFill>
                  <a:srgbClr val="2A50A1"/>
                </a:solidFill>
              </a:rPr>
              <a:t>generator</a:t>
            </a:r>
            <a:r>
              <a:rPr lang="zh-CN" altLang="en-US" dirty="0">
                <a:solidFill>
                  <a:srgbClr val="2A50A1"/>
                </a:solidFill>
              </a:rPr>
              <a:t>进行简化，仅保留</a:t>
            </a:r>
            <a:r>
              <a:rPr lang="en-US" altLang="zh-CN" dirty="0">
                <a:solidFill>
                  <a:srgbClr val="2A50A1"/>
                </a:solidFill>
              </a:rPr>
              <a:t>encoder</a:t>
            </a:r>
            <a:r>
              <a:rPr lang="zh-CN" altLang="en-US" dirty="0">
                <a:solidFill>
                  <a:srgbClr val="2A50A1"/>
                </a:solidFill>
              </a:rPr>
              <a:t>和</a:t>
            </a:r>
            <a:r>
              <a:rPr lang="en-US" altLang="zh-CN" dirty="0">
                <a:solidFill>
                  <a:srgbClr val="2A50A1"/>
                </a:solidFill>
              </a:rPr>
              <a:t>decoder</a:t>
            </a:r>
          </a:p>
          <a:p>
            <a:pPr lvl="1"/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5D0F92FE-1BDF-0346-A1F0-0D367B18D50D}"/>
              </a:ext>
            </a:extLst>
          </p:cNvPr>
          <p:cNvSpPr/>
          <p:nvPr/>
        </p:nvSpPr>
        <p:spPr>
          <a:xfrm>
            <a:off x="517855" y="2649723"/>
            <a:ext cx="70367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Framework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207525-F931-104F-94D4-9FB8A1FDF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55" y="1826660"/>
            <a:ext cx="5252888" cy="5920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04EDDF-FB6D-2A40-B53B-9914CFCE3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399" y="3099463"/>
            <a:ext cx="5394281" cy="331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954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1545295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10669" y="1369797"/>
            <a:ext cx="70367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转化为一个</a:t>
            </a:r>
            <a:r>
              <a:rPr lang="en-GB" altLang="zh-CN" dirty="0">
                <a:solidFill>
                  <a:srgbClr val="2A50A1"/>
                </a:solidFill>
              </a:rPr>
              <a:t>N+1</a:t>
            </a:r>
            <a:r>
              <a:rPr lang="zh-CN" altLang="en-US" dirty="0">
                <a:solidFill>
                  <a:srgbClr val="2A50A1"/>
                </a:solidFill>
              </a:rPr>
              <a:t>类分类问题，计算交叉熵</a:t>
            </a:r>
            <a:r>
              <a:rPr lang="en-GB" altLang="zh-CN" dirty="0">
                <a:solidFill>
                  <a:srgbClr val="2A50A1"/>
                </a:solidFill>
              </a:rPr>
              <a:t>loss</a:t>
            </a:r>
            <a:r>
              <a:rPr lang="zh-CN" altLang="en-GB" dirty="0">
                <a:solidFill>
                  <a:srgbClr val="2A50A1"/>
                </a:solidFill>
              </a:rPr>
              <a:t>，</a:t>
            </a:r>
            <a:r>
              <a:rPr lang="zh-CN" altLang="en-US" dirty="0">
                <a:solidFill>
                  <a:srgbClr val="2A50A1"/>
                </a:solidFill>
              </a:rPr>
              <a:t>代表</a:t>
            </a:r>
            <a:r>
              <a:rPr lang="en-GB" altLang="zh-CN" dirty="0">
                <a:solidFill>
                  <a:srgbClr val="2A50A1"/>
                </a:solidFill>
              </a:rPr>
              <a:t>positive patch</a:t>
            </a:r>
            <a:r>
              <a:rPr lang="zh-CN" altLang="en-US" dirty="0">
                <a:solidFill>
                  <a:srgbClr val="2A50A1"/>
                </a:solidFill>
              </a:rPr>
              <a:t>在</a:t>
            </a:r>
            <a:r>
              <a:rPr lang="en-GB" altLang="zh-CN" dirty="0">
                <a:solidFill>
                  <a:srgbClr val="2A50A1"/>
                </a:solidFill>
              </a:rPr>
              <a:t>N+1</a:t>
            </a:r>
            <a:r>
              <a:rPr lang="zh-CN" altLang="en-US" dirty="0">
                <a:solidFill>
                  <a:srgbClr val="2A50A1"/>
                </a:solidFill>
              </a:rPr>
              <a:t>个</a:t>
            </a:r>
            <a:r>
              <a:rPr lang="en-GB" altLang="zh-CN" dirty="0">
                <a:solidFill>
                  <a:srgbClr val="2A50A1"/>
                </a:solidFill>
              </a:rPr>
              <a:t>patch</a:t>
            </a:r>
            <a:r>
              <a:rPr lang="zh-CN" altLang="en-US" dirty="0">
                <a:solidFill>
                  <a:srgbClr val="2A50A1"/>
                </a:solidFill>
              </a:rPr>
              <a:t>中被选中的概率，实现</a:t>
            </a:r>
            <a:r>
              <a:rPr lang="en-US" altLang="zh-CN" dirty="0">
                <a:solidFill>
                  <a:srgbClr val="2A50A1"/>
                </a:solidFill>
              </a:rPr>
              <a:t>mutual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information</a:t>
            </a:r>
            <a:r>
              <a:rPr lang="zh-CN" altLang="en-US" dirty="0">
                <a:solidFill>
                  <a:srgbClr val="2A50A1"/>
                </a:solidFill>
              </a:rPr>
              <a:t>最大化</a:t>
            </a:r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65A1BBD-9FF1-3C40-8B06-0B17873D9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9" y="2506085"/>
            <a:ext cx="78867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21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1545295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10669" y="1369797"/>
            <a:ext cx="703671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Loss</a:t>
            </a:r>
            <a:r>
              <a:rPr lang="zh-CN" altLang="en-GB" dirty="0">
                <a:solidFill>
                  <a:srgbClr val="2A50A1"/>
                </a:solidFill>
              </a:rPr>
              <a:t>的</a:t>
            </a:r>
            <a:r>
              <a:rPr lang="zh-CN" altLang="en-US" dirty="0">
                <a:solidFill>
                  <a:srgbClr val="2A50A1"/>
                </a:solidFill>
              </a:rPr>
              <a:t>计算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rgbClr val="2A50A1"/>
                </a:solidFill>
              </a:rPr>
              <a:t>PatchNCE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loss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最终的</a:t>
            </a:r>
            <a:r>
              <a:rPr lang="en-US" altLang="zh-CN" dirty="0">
                <a:solidFill>
                  <a:srgbClr val="2A50A1"/>
                </a:solidFill>
              </a:rPr>
              <a:t>loss</a:t>
            </a: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969FFAF-C3B6-E945-9F4D-18C7687E7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86" y="2315516"/>
            <a:ext cx="7459514" cy="11790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CE3956-F125-F04F-AA33-6AB56EDF3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669" y="4033921"/>
            <a:ext cx="81788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D03019-A59B-7744-9F92-5C4C1E82F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69" y="4980744"/>
            <a:ext cx="8271588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36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1545295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10669" y="1369797"/>
            <a:ext cx="703671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总体</a:t>
            </a:r>
            <a:r>
              <a:rPr lang="zh-CN" altLang="en-US" dirty="0">
                <a:solidFill>
                  <a:srgbClr val="2A50A1"/>
                </a:solidFill>
              </a:rPr>
              <a:t>流程</a:t>
            </a: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2A50A1"/>
              </a:solidFill>
            </a:endParaRPr>
          </a:p>
          <a:p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2E8EBF7D-611D-C14F-B7D4-0BF3F3C9E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9" y="1810929"/>
            <a:ext cx="7919808" cy="439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54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10669" y="1369797"/>
            <a:ext cx="70367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定性实验</a:t>
            </a:r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D652BFA-B4BA-BC4F-B629-2895F005A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9" y="1902254"/>
            <a:ext cx="5880911" cy="4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71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10669" y="1369797"/>
            <a:ext cx="70367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定性实验</a:t>
            </a:r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A8C18C0-6191-6F49-896C-36324E0A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13" y="1823206"/>
            <a:ext cx="88011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897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688B8CC6-B548-40CA-93E4-212D0E04D22F}"/>
              </a:ext>
            </a:extLst>
          </p:cNvPr>
          <p:cNvGrpSpPr/>
          <p:nvPr/>
        </p:nvGrpSpPr>
        <p:grpSpPr>
          <a:xfrm rot="637793">
            <a:off x="8099263" y="-1431687"/>
            <a:ext cx="8786687" cy="13156983"/>
            <a:chOff x="14552960" y="-177472"/>
            <a:chExt cx="7029080" cy="1052518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D57EA9D9-5E3A-4570-A0A1-FE4F71280BCC}"/>
                </a:ext>
              </a:extLst>
            </p:cNvPr>
            <p:cNvGrpSpPr/>
            <p:nvPr/>
          </p:nvGrpSpPr>
          <p:grpSpPr>
            <a:xfrm rot="1495231">
              <a:off x="15166450" y="-177472"/>
              <a:ext cx="4878842" cy="4879972"/>
              <a:chOff x="18351500" y="3723568"/>
              <a:chExt cx="4878842" cy="4879972"/>
            </a:xfrm>
          </p:grpSpPr>
          <p:sp>
            <p:nvSpPr>
              <p:cNvPr id="32" name="任意多边形 31">
                <a:extLst>
                  <a:ext uri="{FF2B5EF4-FFF2-40B4-BE49-F238E27FC236}">
                    <a16:creationId xmlns:a16="http://schemas.microsoft.com/office/drawing/2014/main" id="{A1E9E03B-1BC3-4C9A-8A51-7329E00EC1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3" name="任意多边形 32">
                <a:extLst>
                  <a:ext uri="{FF2B5EF4-FFF2-40B4-BE49-F238E27FC236}">
                    <a16:creationId xmlns:a16="http://schemas.microsoft.com/office/drawing/2014/main" id="{245CCFFC-F09A-47D8-8B3B-88EF31E890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B5AA2E4A-FA11-4014-B207-60C2845236D6}"/>
                </a:ext>
              </a:extLst>
            </p:cNvPr>
            <p:cNvGrpSpPr/>
            <p:nvPr/>
          </p:nvGrpSpPr>
          <p:grpSpPr>
            <a:xfrm rot="12295231">
              <a:off x="14552960" y="3317003"/>
              <a:ext cx="7029080" cy="7030708"/>
              <a:chOff x="18351500" y="3723568"/>
              <a:chExt cx="4878842" cy="4879972"/>
            </a:xfrm>
          </p:grpSpPr>
          <p:sp>
            <p:nvSpPr>
              <p:cNvPr id="30" name="任意多边形 29">
                <a:extLst>
                  <a:ext uri="{FF2B5EF4-FFF2-40B4-BE49-F238E27FC236}">
                    <a16:creationId xmlns:a16="http://schemas.microsoft.com/office/drawing/2014/main" id="{3C6CFD63-5B57-41A7-B662-313039308E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00952" y="3796591"/>
                <a:ext cx="4578350" cy="3860800"/>
              </a:xfrm>
              <a:custGeom>
                <a:avLst/>
                <a:gdLst>
                  <a:gd name="T0" fmla="*/ 2025 w 2137"/>
                  <a:gd name="T1" fmla="*/ 1366 h 1802"/>
                  <a:gd name="T2" fmla="*/ 1320 w 2137"/>
                  <a:gd name="T3" fmla="*/ 145 h 1802"/>
                  <a:gd name="T4" fmla="*/ 1068 w 2137"/>
                  <a:gd name="T5" fmla="*/ 0 h 1802"/>
                  <a:gd name="T6" fmla="*/ 816 w 2137"/>
                  <a:gd name="T7" fmla="*/ 145 h 1802"/>
                  <a:gd name="T8" fmla="*/ 111 w 2137"/>
                  <a:gd name="T9" fmla="*/ 1366 h 1802"/>
                  <a:gd name="T10" fmla="*/ 363 w 2137"/>
                  <a:gd name="T11" fmla="*/ 1802 h 1802"/>
                  <a:gd name="T12" fmla="*/ 1773 w 2137"/>
                  <a:gd name="T13" fmla="*/ 1802 h 1802"/>
                  <a:gd name="T14" fmla="*/ 2025 w 2137"/>
                  <a:gd name="T15" fmla="*/ 1366 h 1802"/>
                  <a:gd name="T16" fmla="*/ 1852 w 2137"/>
                  <a:gd name="T17" fmla="*/ 1557 h 1802"/>
                  <a:gd name="T18" fmla="*/ 1773 w 2137"/>
                  <a:gd name="T19" fmla="*/ 1602 h 1802"/>
                  <a:gd name="T20" fmla="*/ 363 w 2137"/>
                  <a:gd name="T21" fmla="*/ 1602 h 1802"/>
                  <a:gd name="T22" fmla="*/ 285 w 2137"/>
                  <a:gd name="T23" fmla="*/ 1557 h 1802"/>
                  <a:gd name="T24" fmla="*/ 285 w 2137"/>
                  <a:gd name="T25" fmla="*/ 1466 h 1802"/>
                  <a:gd name="T26" fmla="*/ 990 w 2137"/>
                  <a:gd name="T27" fmla="*/ 245 h 1802"/>
                  <a:gd name="T28" fmla="*/ 1068 w 2137"/>
                  <a:gd name="T29" fmla="*/ 200 h 1802"/>
                  <a:gd name="T30" fmla="*/ 1147 w 2137"/>
                  <a:gd name="T31" fmla="*/ 245 h 1802"/>
                  <a:gd name="T32" fmla="*/ 1852 w 2137"/>
                  <a:gd name="T33" fmla="*/ 1466 h 1802"/>
                  <a:gd name="T34" fmla="*/ 1852 w 2137"/>
                  <a:gd name="T35" fmla="*/ 1557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37" h="1802">
                    <a:moveTo>
                      <a:pt x="2025" y="1366"/>
                    </a:moveTo>
                    <a:cubicBezTo>
                      <a:pt x="1320" y="145"/>
                      <a:pt x="1320" y="145"/>
                      <a:pt x="1320" y="145"/>
                    </a:cubicBezTo>
                    <a:cubicBezTo>
                      <a:pt x="1264" y="48"/>
                      <a:pt x="1166" y="0"/>
                      <a:pt x="1068" y="0"/>
                    </a:cubicBezTo>
                    <a:cubicBezTo>
                      <a:pt x="970" y="0"/>
                      <a:pt x="872" y="48"/>
                      <a:pt x="816" y="145"/>
                    </a:cubicBezTo>
                    <a:cubicBezTo>
                      <a:pt x="111" y="1366"/>
                      <a:pt x="111" y="1366"/>
                      <a:pt x="111" y="1366"/>
                    </a:cubicBezTo>
                    <a:cubicBezTo>
                      <a:pt x="0" y="1560"/>
                      <a:pt x="139" y="1802"/>
                      <a:pt x="363" y="1802"/>
                    </a:cubicBezTo>
                    <a:cubicBezTo>
                      <a:pt x="1773" y="1802"/>
                      <a:pt x="1773" y="1802"/>
                      <a:pt x="1773" y="1802"/>
                    </a:cubicBezTo>
                    <a:cubicBezTo>
                      <a:pt x="1997" y="1802"/>
                      <a:pt x="2137" y="1560"/>
                      <a:pt x="2025" y="1366"/>
                    </a:cubicBezTo>
                    <a:close/>
                    <a:moveTo>
                      <a:pt x="1852" y="1557"/>
                    </a:moveTo>
                    <a:cubicBezTo>
                      <a:pt x="1842" y="1574"/>
                      <a:pt x="1819" y="1602"/>
                      <a:pt x="1773" y="1602"/>
                    </a:cubicBezTo>
                    <a:cubicBezTo>
                      <a:pt x="363" y="1602"/>
                      <a:pt x="363" y="1602"/>
                      <a:pt x="363" y="1602"/>
                    </a:cubicBezTo>
                    <a:cubicBezTo>
                      <a:pt x="318" y="1602"/>
                      <a:pt x="294" y="1574"/>
                      <a:pt x="285" y="1557"/>
                    </a:cubicBezTo>
                    <a:cubicBezTo>
                      <a:pt x="275" y="1540"/>
                      <a:pt x="262" y="1505"/>
                      <a:pt x="285" y="1466"/>
                    </a:cubicBezTo>
                    <a:cubicBezTo>
                      <a:pt x="990" y="245"/>
                      <a:pt x="990" y="245"/>
                      <a:pt x="990" y="245"/>
                    </a:cubicBezTo>
                    <a:cubicBezTo>
                      <a:pt x="1012" y="205"/>
                      <a:pt x="1049" y="200"/>
                      <a:pt x="1068" y="200"/>
                    </a:cubicBezTo>
                    <a:cubicBezTo>
                      <a:pt x="1088" y="200"/>
                      <a:pt x="1124" y="205"/>
                      <a:pt x="1147" y="245"/>
                    </a:cubicBezTo>
                    <a:cubicBezTo>
                      <a:pt x="1852" y="1466"/>
                      <a:pt x="1852" y="1466"/>
                      <a:pt x="1852" y="1466"/>
                    </a:cubicBezTo>
                    <a:cubicBezTo>
                      <a:pt x="1875" y="1505"/>
                      <a:pt x="1862" y="1540"/>
                      <a:pt x="1852" y="15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1" name="任意多边形 30">
                <a:extLst>
                  <a:ext uri="{FF2B5EF4-FFF2-40B4-BE49-F238E27FC236}">
                    <a16:creationId xmlns:a16="http://schemas.microsoft.com/office/drawing/2014/main" id="{1B6F08D9-7F96-4802-B7C9-CB4EEC2083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351500" y="3723568"/>
                <a:ext cx="4878842" cy="4879972"/>
              </a:xfrm>
              <a:custGeom>
                <a:avLst/>
                <a:gdLst>
                  <a:gd name="T0" fmla="*/ 1599 w 3199"/>
                  <a:gd name="T1" fmla="*/ 4 h 3199"/>
                  <a:gd name="T2" fmla="*/ 2220 w 3199"/>
                  <a:gd name="T3" fmla="*/ 129 h 3199"/>
                  <a:gd name="T4" fmla="*/ 2727 w 3199"/>
                  <a:gd name="T5" fmla="*/ 471 h 3199"/>
                  <a:gd name="T6" fmla="*/ 3069 w 3199"/>
                  <a:gd name="T7" fmla="*/ 978 h 3199"/>
                  <a:gd name="T8" fmla="*/ 3195 w 3199"/>
                  <a:gd name="T9" fmla="*/ 1599 h 3199"/>
                  <a:gd name="T10" fmla="*/ 3069 w 3199"/>
                  <a:gd name="T11" fmla="*/ 2220 h 3199"/>
                  <a:gd name="T12" fmla="*/ 2727 w 3199"/>
                  <a:gd name="T13" fmla="*/ 2727 h 3199"/>
                  <a:gd name="T14" fmla="*/ 2220 w 3199"/>
                  <a:gd name="T15" fmla="*/ 3069 h 3199"/>
                  <a:gd name="T16" fmla="*/ 1599 w 3199"/>
                  <a:gd name="T17" fmla="*/ 3195 h 3199"/>
                  <a:gd name="T18" fmla="*/ 978 w 3199"/>
                  <a:gd name="T19" fmla="*/ 3069 h 3199"/>
                  <a:gd name="T20" fmla="*/ 471 w 3199"/>
                  <a:gd name="T21" fmla="*/ 2727 h 3199"/>
                  <a:gd name="T22" fmla="*/ 129 w 3199"/>
                  <a:gd name="T23" fmla="*/ 2220 h 3199"/>
                  <a:gd name="T24" fmla="*/ 4 w 3199"/>
                  <a:gd name="T25" fmla="*/ 1599 h 3199"/>
                  <a:gd name="T26" fmla="*/ 129 w 3199"/>
                  <a:gd name="T27" fmla="*/ 978 h 3199"/>
                  <a:gd name="T28" fmla="*/ 471 w 3199"/>
                  <a:gd name="T29" fmla="*/ 471 h 3199"/>
                  <a:gd name="T30" fmla="*/ 978 w 3199"/>
                  <a:gd name="T31" fmla="*/ 129 h 3199"/>
                  <a:gd name="T32" fmla="*/ 1599 w 3199"/>
                  <a:gd name="T33" fmla="*/ 4 h 3199"/>
                  <a:gd name="T34" fmla="*/ 1599 w 3199"/>
                  <a:gd name="T35" fmla="*/ 0 h 3199"/>
                  <a:gd name="T36" fmla="*/ 0 w 3199"/>
                  <a:gd name="T37" fmla="*/ 1599 h 3199"/>
                  <a:gd name="T38" fmla="*/ 1599 w 3199"/>
                  <a:gd name="T39" fmla="*/ 3199 h 3199"/>
                  <a:gd name="T40" fmla="*/ 3199 w 3199"/>
                  <a:gd name="T41" fmla="*/ 1599 h 3199"/>
                  <a:gd name="T42" fmla="*/ 1599 w 3199"/>
                  <a:gd name="T43" fmla="*/ 0 h 3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99" h="3199">
                    <a:moveTo>
                      <a:pt x="1599" y="4"/>
                    </a:moveTo>
                    <a:cubicBezTo>
                      <a:pt x="1815" y="4"/>
                      <a:pt x="2024" y="46"/>
                      <a:pt x="2220" y="129"/>
                    </a:cubicBezTo>
                    <a:cubicBezTo>
                      <a:pt x="2410" y="210"/>
                      <a:pt x="2581" y="325"/>
                      <a:pt x="2727" y="471"/>
                    </a:cubicBezTo>
                    <a:cubicBezTo>
                      <a:pt x="2874" y="618"/>
                      <a:pt x="2989" y="788"/>
                      <a:pt x="3069" y="978"/>
                    </a:cubicBezTo>
                    <a:cubicBezTo>
                      <a:pt x="3153" y="1175"/>
                      <a:pt x="3195" y="1384"/>
                      <a:pt x="3195" y="1599"/>
                    </a:cubicBezTo>
                    <a:cubicBezTo>
                      <a:pt x="3195" y="1815"/>
                      <a:pt x="3153" y="2024"/>
                      <a:pt x="3069" y="2220"/>
                    </a:cubicBezTo>
                    <a:cubicBezTo>
                      <a:pt x="2989" y="2410"/>
                      <a:pt x="2874" y="2581"/>
                      <a:pt x="2727" y="2727"/>
                    </a:cubicBezTo>
                    <a:cubicBezTo>
                      <a:pt x="2581" y="2874"/>
                      <a:pt x="2410" y="2989"/>
                      <a:pt x="2220" y="3069"/>
                    </a:cubicBezTo>
                    <a:cubicBezTo>
                      <a:pt x="2024" y="3153"/>
                      <a:pt x="1815" y="3195"/>
                      <a:pt x="1599" y="3195"/>
                    </a:cubicBezTo>
                    <a:cubicBezTo>
                      <a:pt x="1384" y="3195"/>
                      <a:pt x="1175" y="3153"/>
                      <a:pt x="978" y="3069"/>
                    </a:cubicBezTo>
                    <a:cubicBezTo>
                      <a:pt x="788" y="2989"/>
                      <a:pt x="618" y="2874"/>
                      <a:pt x="471" y="2727"/>
                    </a:cubicBezTo>
                    <a:cubicBezTo>
                      <a:pt x="325" y="2581"/>
                      <a:pt x="209" y="2410"/>
                      <a:pt x="129" y="2220"/>
                    </a:cubicBezTo>
                    <a:cubicBezTo>
                      <a:pt x="46" y="2024"/>
                      <a:pt x="4" y="1815"/>
                      <a:pt x="4" y="1599"/>
                    </a:cubicBezTo>
                    <a:cubicBezTo>
                      <a:pt x="4" y="1384"/>
                      <a:pt x="46" y="1175"/>
                      <a:pt x="129" y="978"/>
                    </a:cubicBezTo>
                    <a:cubicBezTo>
                      <a:pt x="209" y="788"/>
                      <a:pt x="325" y="618"/>
                      <a:pt x="471" y="471"/>
                    </a:cubicBezTo>
                    <a:cubicBezTo>
                      <a:pt x="618" y="325"/>
                      <a:pt x="788" y="210"/>
                      <a:pt x="978" y="129"/>
                    </a:cubicBezTo>
                    <a:cubicBezTo>
                      <a:pt x="1175" y="46"/>
                      <a:pt x="1384" y="4"/>
                      <a:pt x="1599" y="4"/>
                    </a:cubicBezTo>
                    <a:moveTo>
                      <a:pt x="1599" y="0"/>
                    </a:moveTo>
                    <a:cubicBezTo>
                      <a:pt x="716" y="0"/>
                      <a:pt x="0" y="716"/>
                      <a:pt x="0" y="1599"/>
                    </a:cubicBezTo>
                    <a:cubicBezTo>
                      <a:pt x="0" y="2483"/>
                      <a:pt x="716" y="3199"/>
                      <a:pt x="1599" y="3199"/>
                    </a:cubicBezTo>
                    <a:cubicBezTo>
                      <a:pt x="2483" y="3199"/>
                      <a:pt x="3199" y="2483"/>
                      <a:pt x="3199" y="1599"/>
                    </a:cubicBezTo>
                    <a:cubicBezTo>
                      <a:pt x="3199" y="716"/>
                      <a:pt x="2483" y="0"/>
                      <a:pt x="1599" y="0"/>
                    </a:cubicBez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9DFB6750-B4E8-42BD-93E8-AF90F8BF68F5}"/>
              </a:ext>
            </a:extLst>
          </p:cNvPr>
          <p:cNvSpPr txBox="1"/>
          <p:nvPr/>
        </p:nvSpPr>
        <p:spPr>
          <a:xfrm>
            <a:off x="4167701" y="1851809"/>
            <a:ext cx="532958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Locally Adaptive Structure and Texture </a:t>
            </a:r>
            <a:r>
              <a:rPr lang="en-GB" dirty="0" err="1"/>
              <a:t>Similarityfor</a:t>
            </a:r>
            <a:r>
              <a:rPr lang="en-GB" dirty="0"/>
              <a:t> Image Quality Assessment</a:t>
            </a:r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62D46145-B2B0-4316-8ABB-6A70F0AED189}"/>
              </a:ext>
            </a:extLst>
          </p:cNvPr>
          <p:cNvSpPr txBox="1"/>
          <p:nvPr/>
        </p:nvSpPr>
        <p:spPr>
          <a:xfrm>
            <a:off x="4059891" y="2985898"/>
            <a:ext cx="554520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1"/>
                </a:solidFill>
              </a:rPr>
              <a:t>Contrastive Learning for Unpaired Image-to-Image Translation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EA020CA-298C-413A-9EF7-ACCE5924451F}"/>
              </a:ext>
            </a:extLst>
          </p:cNvPr>
          <p:cNvSpPr txBox="1"/>
          <p:nvPr/>
        </p:nvSpPr>
        <p:spPr>
          <a:xfrm>
            <a:off x="4871631" y="4083413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CDC4B2FB-BB76-41C8-965E-0654ED86E1AA}"/>
              </a:ext>
            </a:extLst>
          </p:cNvPr>
          <p:cNvSpPr txBox="1"/>
          <p:nvPr/>
        </p:nvSpPr>
        <p:spPr>
          <a:xfrm>
            <a:off x="3195659" y="182524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accent1"/>
                </a:solidFill>
              </a:rPr>
              <a:t>#01</a:t>
            </a:r>
            <a:endParaRPr lang="zh-CN" altLang="en-US" sz="3500" dirty="0">
              <a:solidFill>
                <a:schemeClr val="accent1"/>
              </a:solidFill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BA16557-8577-4ADF-9D8C-9A5C0CBEAE4C}"/>
              </a:ext>
            </a:extLst>
          </p:cNvPr>
          <p:cNvSpPr txBox="1"/>
          <p:nvPr/>
        </p:nvSpPr>
        <p:spPr>
          <a:xfrm>
            <a:off x="3195659" y="2954328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accent1"/>
                </a:solidFill>
              </a:rPr>
              <a:t>#02</a:t>
            </a:r>
            <a:endParaRPr lang="zh-CN" altLang="en-US" sz="3500" dirty="0">
              <a:solidFill>
                <a:schemeClr val="accent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A178E5B-74EB-4472-9261-43D09FBB4F2E}"/>
              </a:ext>
            </a:extLst>
          </p:cNvPr>
          <p:cNvSpPr txBox="1"/>
          <p:nvPr/>
        </p:nvSpPr>
        <p:spPr>
          <a:xfrm>
            <a:off x="652513" y="1325362"/>
            <a:ext cx="1288814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5000" b="1" dirty="0">
                <a:solidFill>
                  <a:schemeClr val="bg2">
                    <a:lumMod val="25000"/>
                  </a:schemeClr>
                </a:solidFill>
              </a:rPr>
              <a:t>目录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6B7EEC8-D0FE-4CE4-8A07-1E4B690DFD28}"/>
              </a:ext>
            </a:extLst>
          </p:cNvPr>
          <p:cNvSpPr txBox="1"/>
          <p:nvPr/>
        </p:nvSpPr>
        <p:spPr>
          <a:xfrm>
            <a:off x="735264" y="1025913"/>
            <a:ext cx="158537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2000" b="1" dirty="0">
                <a:solidFill>
                  <a:schemeClr val="bg2">
                    <a:lumMod val="25000"/>
                  </a:schemeClr>
                </a:solidFill>
              </a:rPr>
              <a:t>CONTENTES</a:t>
            </a:r>
            <a:endParaRPr lang="zh-CN" altLang="en-US" sz="2000" b="1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7B4CD1D-6AD6-4688-8633-DC339240DC4F}"/>
              </a:ext>
            </a:extLst>
          </p:cNvPr>
          <p:cNvCxnSpPr/>
          <p:nvPr/>
        </p:nvCxnSpPr>
        <p:spPr>
          <a:xfrm>
            <a:off x="2857189" y="1025913"/>
            <a:ext cx="0" cy="4562087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8012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启发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10669" y="1369797"/>
            <a:ext cx="70367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本文提出的方法，是一种对空间位置的约束，而相对于</a:t>
            </a:r>
            <a:r>
              <a:rPr lang="en-US" altLang="zh-CN" dirty="0">
                <a:solidFill>
                  <a:srgbClr val="2A50A1"/>
                </a:solidFill>
              </a:rPr>
              <a:t>LPIPS</a:t>
            </a:r>
            <a:r>
              <a:rPr lang="zh-CN" altLang="en-US" dirty="0">
                <a:solidFill>
                  <a:srgbClr val="2A50A1"/>
                </a:solidFill>
              </a:rPr>
              <a:t>而言，更加允许网络具备一定的创造性</a:t>
            </a: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可以</a:t>
            </a:r>
            <a:r>
              <a:rPr lang="zh-CN" altLang="en-US" dirty="0">
                <a:solidFill>
                  <a:srgbClr val="2A50A1"/>
                </a:solidFill>
              </a:rPr>
              <a:t>考虑将</a:t>
            </a:r>
            <a:r>
              <a:rPr lang="en-US" altLang="zh-CN" dirty="0">
                <a:solidFill>
                  <a:srgbClr val="2A50A1"/>
                </a:solidFill>
              </a:rPr>
              <a:t>contrastive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learning</a:t>
            </a:r>
            <a:r>
              <a:rPr lang="zh-CN" altLang="en-US" dirty="0">
                <a:solidFill>
                  <a:srgbClr val="2A50A1"/>
                </a:solidFill>
              </a:rPr>
              <a:t>的思路应用在我们目前的工作中</a:t>
            </a:r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12524615-2915-1246-A888-7196248FC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859" y="2522456"/>
            <a:ext cx="81153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66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782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45E1B52-8F8A-4B63-B529-AB1C1BCB03C6}"/>
              </a:ext>
            </a:extLst>
          </p:cNvPr>
          <p:cNvSpPr txBox="1"/>
          <p:nvPr/>
        </p:nvSpPr>
        <p:spPr>
          <a:xfrm>
            <a:off x="623455" y="2810792"/>
            <a:ext cx="1123257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</a:rPr>
              <a:t>Locally Adaptive Structure and Texture Similarity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for Image Quality Assessment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5720898" y="2041451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</a:rPr>
              <a:t>#01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3072084-2D10-4487-B2CA-7A821F0B4E6E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1160573" y="535101"/>
            <a:ext cx="922672" cy="922974"/>
            <a:chOff x="14101" y="4437"/>
            <a:chExt cx="3056" cy="3057"/>
          </a:xfrm>
        </p:grpSpPr>
        <p:sp>
          <p:nvSpPr>
            <p:cNvPr id="33" name="任意多边形 32">
              <a:extLst>
                <a:ext uri="{FF2B5EF4-FFF2-40B4-BE49-F238E27FC236}">
                  <a16:creationId xmlns:a16="http://schemas.microsoft.com/office/drawing/2014/main" id="{89AE7FDD-9CBA-47C3-85AC-B3323825C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4" name="任意多边形 33">
              <a:extLst>
                <a:ext uri="{FF2B5EF4-FFF2-40B4-BE49-F238E27FC236}">
                  <a16:creationId xmlns:a16="http://schemas.microsoft.com/office/drawing/2014/main" id="{CB51DBEC-37D4-42E7-A37C-A2896447A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57045D3-48C5-42E7-B00A-F5040669D441}"/>
              </a:ext>
            </a:extLst>
          </p:cNvPr>
          <p:cNvGrpSpPr/>
          <p:nvPr/>
        </p:nvGrpSpPr>
        <p:grpSpPr>
          <a:xfrm rot="18900000">
            <a:off x="8197323" y="-3578708"/>
            <a:ext cx="6098786" cy="6100199"/>
            <a:chOff x="18351500" y="3723568"/>
            <a:chExt cx="4878842" cy="4879972"/>
          </a:xfrm>
        </p:grpSpPr>
        <p:sp>
          <p:nvSpPr>
            <p:cNvPr id="30" name="任意多边形 29">
              <a:extLst>
                <a:ext uri="{FF2B5EF4-FFF2-40B4-BE49-F238E27FC236}">
                  <a16:creationId xmlns:a16="http://schemas.microsoft.com/office/drawing/2014/main" id="{DEDE5FB0-E2D1-4200-B5CD-BA79769063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31" name="任意多边形 30">
              <a:extLst>
                <a:ext uri="{FF2B5EF4-FFF2-40B4-BE49-F238E27FC236}">
                  <a16:creationId xmlns:a16="http://schemas.microsoft.com/office/drawing/2014/main" id="{120D96EF-EC61-4557-AFCA-7BB90E4FA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0" name="任意多边形 39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959649D-4CBB-4BC5-83B5-A6B92862C6B5}"/>
              </a:ext>
            </a:extLst>
          </p:cNvPr>
          <p:cNvGrpSpPr>
            <a:grpSpLocks noChangeAspect="1"/>
          </p:cNvGrpSpPr>
          <p:nvPr/>
        </p:nvGrpSpPr>
        <p:grpSpPr bwMode="auto">
          <a:xfrm rot="18923445">
            <a:off x="774512" y="611369"/>
            <a:ext cx="1291038" cy="1291460"/>
            <a:chOff x="14101" y="4437"/>
            <a:chExt cx="3056" cy="3057"/>
          </a:xfrm>
        </p:grpSpPr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6F4BE891-8F2C-45E1-8A09-14805142F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3" name="任意多边形 42">
              <a:extLst>
                <a:ext uri="{FF2B5EF4-FFF2-40B4-BE49-F238E27FC236}">
                  <a16:creationId xmlns:a16="http://schemas.microsoft.com/office/drawing/2014/main" id="{090673BC-8979-4D79-A0B9-689F295AC0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415763" y="5630955"/>
            <a:ext cx="633746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Ding, </a:t>
            </a:r>
            <a:r>
              <a:rPr lang="en-GB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Keyan</a:t>
            </a:r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"Locally adaptive structure and texture similarity for image quality assessment." </a:t>
            </a:r>
            <a:r>
              <a:rPr lang="en-GB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Proceedings of the 29th ACM International Conference on Multimedia</a:t>
            </a:r>
            <a:r>
              <a:rPr lang="en-GB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2021.</a:t>
            </a:r>
            <a:endParaRPr lang="zh-CN" altLang="en-US" sz="1050" dirty="0">
              <a:solidFill>
                <a:srgbClr val="8891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479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283315" y="1798359"/>
            <a:ext cx="703671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背景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DISTS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A50A1"/>
                </a:solidFill>
              </a:rPr>
              <a:t>Dispersion</a:t>
            </a:r>
            <a:r>
              <a:rPr lang="zh-CN" altLang="en-US" dirty="0">
                <a:solidFill>
                  <a:srgbClr val="2A50A1"/>
                </a:solidFill>
              </a:rPr>
              <a:t> </a:t>
            </a:r>
            <a:r>
              <a:rPr lang="en-US" altLang="zh-CN" dirty="0">
                <a:solidFill>
                  <a:srgbClr val="2A50A1"/>
                </a:solidFill>
              </a:rPr>
              <a:t>index</a:t>
            </a:r>
            <a:r>
              <a:rPr lang="zh-CN" altLang="en-US" dirty="0">
                <a:solidFill>
                  <a:srgbClr val="2A50A1"/>
                </a:solidFill>
              </a:rPr>
              <a:t>：离散系数</a:t>
            </a:r>
            <a:endParaRPr lang="en-US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问题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DISTS</a:t>
            </a:r>
            <a:r>
              <a:rPr lang="zh-CN" altLang="en-GB" dirty="0">
                <a:solidFill>
                  <a:srgbClr val="2A50A1"/>
                </a:solidFill>
              </a:rPr>
              <a:t>作为</a:t>
            </a:r>
            <a:r>
              <a:rPr lang="zh-CN" altLang="en-US" dirty="0">
                <a:solidFill>
                  <a:srgbClr val="2A50A1"/>
                </a:solidFill>
              </a:rPr>
              <a:t>一种</a:t>
            </a:r>
            <a:r>
              <a:rPr lang="en-US" altLang="zh-CN" dirty="0">
                <a:solidFill>
                  <a:srgbClr val="2A50A1"/>
                </a:solidFill>
              </a:rPr>
              <a:t>global</a:t>
            </a:r>
            <a:r>
              <a:rPr lang="zh-CN" altLang="en-US" dirty="0">
                <a:solidFill>
                  <a:srgbClr val="2A50A1"/>
                </a:solidFill>
              </a:rPr>
              <a:t>方法，缺少对自然图片中</a:t>
            </a:r>
            <a:r>
              <a:rPr lang="en-GB" altLang="zh-CN" dirty="0">
                <a:solidFill>
                  <a:srgbClr val="2A50A1"/>
                </a:solidFill>
              </a:rPr>
              <a:t>local structure </a:t>
            </a:r>
            <a:r>
              <a:rPr lang="zh-CN" altLang="en-US" dirty="0">
                <a:solidFill>
                  <a:srgbClr val="2A50A1"/>
                </a:solidFill>
              </a:rPr>
              <a:t>和 </a:t>
            </a:r>
            <a:r>
              <a:rPr lang="en-GB" altLang="zh-CN" dirty="0">
                <a:solidFill>
                  <a:srgbClr val="2A50A1"/>
                </a:solidFill>
              </a:rPr>
              <a:t>local texture</a:t>
            </a:r>
            <a:r>
              <a:rPr lang="zh-CN" altLang="en-US" dirty="0">
                <a:solidFill>
                  <a:srgbClr val="2A50A1"/>
                </a:solidFill>
              </a:rPr>
              <a:t>的关注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贡献</a:t>
            </a:r>
            <a:endParaRPr lang="en-US" altLang="zh-CN" dirty="0">
              <a:solidFill>
                <a:srgbClr val="2A50A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2A50A1"/>
                </a:solidFill>
              </a:rPr>
              <a:t>A</a:t>
            </a:r>
            <a:r>
              <a:rPr lang="en-US" altLang="zh-CN" dirty="0">
                <a:solidFill>
                  <a:srgbClr val="2A50A1"/>
                </a:solidFill>
              </a:rPr>
              <a:t>-DISTS</a:t>
            </a:r>
            <a:r>
              <a:rPr lang="zh-CN" altLang="en-US" dirty="0">
                <a:solidFill>
                  <a:srgbClr val="2A50A1"/>
                </a:solidFill>
              </a:rPr>
              <a:t>：区分</a:t>
            </a:r>
            <a:r>
              <a:rPr lang="en-US" altLang="zh-CN" dirty="0">
                <a:solidFill>
                  <a:srgbClr val="2A50A1"/>
                </a:solidFill>
              </a:rPr>
              <a:t>texture</a:t>
            </a:r>
            <a:r>
              <a:rPr lang="zh-CN" altLang="en-US" dirty="0">
                <a:solidFill>
                  <a:srgbClr val="2A50A1"/>
                </a:solidFill>
              </a:rPr>
              <a:t>和</a:t>
            </a:r>
            <a:r>
              <a:rPr lang="en-US" altLang="zh-CN" dirty="0">
                <a:solidFill>
                  <a:srgbClr val="2A50A1"/>
                </a:solidFill>
              </a:rPr>
              <a:t>structure</a:t>
            </a:r>
            <a:r>
              <a:rPr lang="zh-CN" altLang="en-US" dirty="0">
                <a:solidFill>
                  <a:srgbClr val="2A50A1"/>
                </a:solidFill>
              </a:rPr>
              <a:t>，在</a:t>
            </a:r>
            <a:r>
              <a:rPr lang="en-US" altLang="zh-CN" dirty="0">
                <a:solidFill>
                  <a:srgbClr val="2A50A1"/>
                </a:solidFill>
              </a:rPr>
              <a:t>feature</a:t>
            </a:r>
            <a:r>
              <a:rPr lang="zh-CN" altLang="en-US" dirty="0">
                <a:solidFill>
                  <a:srgbClr val="2A50A1"/>
                </a:solidFill>
              </a:rPr>
              <a:t>中计算</a:t>
            </a:r>
            <a:r>
              <a:rPr lang="en-US" altLang="zh-CN" dirty="0">
                <a:solidFill>
                  <a:srgbClr val="2A50A1"/>
                </a:solidFill>
              </a:rPr>
              <a:t>SSIM</a:t>
            </a:r>
            <a:r>
              <a:rPr lang="zh-CN" altLang="en-US" dirty="0">
                <a:solidFill>
                  <a:srgbClr val="2A50A1"/>
                </a:solidFill>
              </a:rPr>
              <a:t>时赋予不同的权重</a:t>
            </a:r>
            <a:endParaRPr lang="en-US" altLang="zh-CN" dirty="0">
              <a:solidFill>
                <a:srgbClr val="2A50A1"/>
              </a:solidFill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54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813844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GB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Structure and Texture Separation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zh-CN" sz="1800" dirty="0">
                <a:solidFill>
                  <a:schemeClr val="accent1"/>
                </a:solidFill>
                <a:latin typeface="+mj-ea"/>
                <a:ea typeface="+mj-ea"/>
              </a:rPr>
              <a:t>Texture</a:t>
            </a:r>
            <a:r>
              <a:rPr lang="zh-CN" altLang="en-GB" sz="1800" dirty="0">
                <a:solidFill>
                  <a:schemeClr val="accent1"/>
                </a:solidFill>
                <a:latin typeface="+mj-ea"/>
                <a:ea typeface="+mj-ea"/>
              </a:rPr>
              <a:t>：</a:t>
            </a:r>
            <a:r>
              <a:rPr lang="zh-CN" altLang="en-US" sz="1800" dirty="0">
                <a:solidFill>
                  <a:schemeClr val="accent1"/>
                </a:solidFill>
                <a:latin typeface="+mj-ea"/>
                <a:ea typeface="+mj-ea"/>
              </a:rPr>
              <a:t>在空间上是均匀的。</a:t>
            </a:r>
            <a:r>
              <a:rPr lang="en-GB" altLang="zh-CN" sz="1800" dirty="0" err="1">
                <a:solidFill>
                  <a:schemeClr val="accent1"/>
                </a:solidFill>
                <a:latin typeface="+mj-ea"/>
                <a:ea typeface="+mj-ea"/>
              </a:rPr>
              <a:t>structre</a:t>
            </a:r>
            <a:r>
              <a:rPr lang="zh-CN" altLang="en-GB" sz="1800" dirty="0">
                <a:solidFill>
                  <a:schemeClr val="accent1"/>
                </a:solidFill>
                <a:latin typeface="+mj-ea"/>
                <a:ea typeface="+mj-ea"/>
              </a:rPr>
              <a:t>：</a:t>
            </a:r>
            <a:r>
              <a:rPr lang="zh-CN" altLang="en-US" sz="1800" dirty="0">
                <a:solidFill>
                  <a:schemeClr val="accent1"/>
                </a:solidFill>
                <a:latin typeface="+mj-ea"/>
                <a:ea typeface="+mj-ea"/>
              </a:rPr>
              <a:t>在空间上具有更精确的位置</a:t>
            </a: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92CB73-E984-EC46-A551-8F9979543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170" y="1762609"/>
            <a:ext cx="8039100" cy="2057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491C2E-87FA-A649-81CC-A05270271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312" y="3880524"/>
            <a:ext cx="2286581" cy="11843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A8A16C-98E5-D346-8535-30EAAAFADE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685" y="5214639"/>
            <a:ext cx="6688460" cy="120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07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697466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具体工作：</a:t>
            </a:r>
            <a:r>
              <a:rPr lang="en-GB" altLang="zh-CN" sz="3000" b="1" dirty="0">
                <a:solidFill>
                  <a:schemeClr val="accent1"/>
                </a:solidFill>
                <a:latin typeface="+mj-ea"/>
                <a:ea typeface="+mj-ea"/>
              </a:rPr>
              <a:t>Perceptual Distance Metric</a:t>
            </a:r>
            <a:endParaRPr lang="zh-CN" altLang="en-US" sz="3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17E41767-375E-494F-8BF6-21C2E3802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1" y="1198179"/>
            <a:ext cx="7772400" cy="1104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B15654-3B1C-9340-8FFA-32FEDFDEF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771" y="2574232"/>
            <a:ext cx="4291997" cy="1129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18AF55-B18E-E145-B2B4-A9EB04B74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771" y="3919922"/>
            <a:ext cx="8115300" cy="127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E63C17-3522-4447-8D41-236337EEAC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771" y="5406139"/>
            <a:ext cx="6746350" cy="12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定性实验</a:t>
            </a: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E620FF-AF50-B441-9CB6-7B5B363E9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141" y="1666618"/>
            <a:ext cx="84709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268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GB" dirty="0">
                <a:solidFill>
                  <a:srgbClr val="2A50A1"/>
                </a:solidFill>
              </a:rPr>
              <a:t>定性实验</a:t>
            </a:r>
            <a:r>
              <a:rPr lang="zh-CN" altLang="en-US" dirty="0">
                <a:solidFill>
                  <a:srgbClr val="2A50A1"/>
                </a:solidFill>
              </a:rPr>
              <a:t>：</a:t>
            </a: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2A50A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用作</a:t>
            </a:r>
            <a:r>
              <a:rPr lang="en-US" altLang="zh-CN" dirty="0">
                <a:solidFill>
                  <a:srgbClr val="2A50A1"/>
                </a:solidFill>
              </a:rPr>
              <a:t>loss</a:t>
            </a:r>
            <a:r>
              <a:rPr lang="zh-CN" altLang="en-US" dirty="0">
                <a:solidFill>
                  <a:srgbClr val="2A50A1"/>
                </a:solidFill>
              </a:rPr>
              <a:t>，应用在</a:t>
            </a:r>
            <a:r>
              <a:rPr lang="en-US" altLang="zh-CN" dirty="0">
                <a:solidFill>
                  <a:srgbClr val="2A50A1"/>
                </a:solidFill>
              </a:rPr>
              <a:t>SR</a:t>
            </a:r>
            <a:r>
              <a:rPr lang="zh-CN" altLang="en-US" dirty="0">
                <a:solidFill>
                  <a:srgbClr val="2A50A1"/>
                </a:solidFill>
              </a:rPr>
              <a:t>问题上</a:t>
            </a:r>
            <a:endParaRPr lang="en-US" altLang="zh-CN" dirty="0">
              <a:solidFill>
                <a:srgbClr val="2A50A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CE3FCB-6486-DB4D-BBAA-E46F90DCD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9" y="2284452"/>
            <a:ext cx="85598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21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A8FD40-914B-4534-B960-6829F430308D}"/>
              </a:ext>
            </a:extLst>
          </p:cNvPr>
          <p:cNvSpPr txBox="1"/>
          <p:nvPr/>
        </p:nvSpPr>
        <p:spPr>
          <a:xfrm>
            <a:off x="510669" y="443499"/>
            <a:ext cx="772647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latin typeface="+mj-ea"/>
                <a:ea typeface="+mj-ea"/>
              </a:rPr>
              <a:t>实验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0663C3B-C5D2-4767-9F94-17AA60E87FD3}"/>
              </a:ext>
            </a:extLst>
          </p:cNvPr>
          <p:cNvGrpSpPr>
            <a:grpSpLocks noChangeAspect="1"/>
          </p:cNvGrpSpPr>
          <p:nvPr/>
        </p:nvGrpSpPr>
        <p:grpSpPr bwMode="auto">
          <a:xfrm rot="8100000">
            <a:off x="-851763" y="6007868"/>
            <a:ext cx="2123343" cy="2124038"/>
            <a:chOff x="14101" y="4437"/>
            <a:chExt cx="3056" cy="3057"/>
          </a:xfrm>
        </p:grpSpPr>
        <p:sp>
          <p:nvSpPr>
            <p:cNvPr id="41" name="任意多边形 40">
              <a:extLst>
                <a:ext uri="{FF2B5EF4-FFF2-40B4-BE49-F238E27FC236}">
                  <a16:creationId xmlns:a16="http://schemas.microsoft.com/office/drawing/2014/main" id="{F9CB4259-7580-40DE-8848-9C3CF0F65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7" y="4475"/>
              <a:ext cx="2884" cy="2432"/>
            </a:xfrm>
            <a:custGeom>
              <a:avLst/>
              <a:gdLst>
                <a:gd name="T0" fmla="*/ 1773 w 2137"/>
                <a:gd name="T1" fmla="*/ 1802 h 1802"/>
                <a:gd name="T2" fmla="*/ 363 w 2137"/>
                <a:gd name="T3" fmla="*/ 1802 h 1802"/>
                <a:gd name="T4" fmla="*/ 112 w 2137"/>
                <a:gd name="T5" fmla="*/ 1366 h 1802"/>
                <a:gd name="T6" fmla="*/ 817 w 2137"/>
                <a:gd name="T7" fmla="*/ 145 h 1802"/>
                <a:gd name="T8" fmla="*/ 1068 w 2137"/>
                <a:gd name="T9" fmla="*/ 0 h 1802"/>
                <a:gd name="T10" fmla="*/ 1320 w 2137"/>
                <a:gd name="T11" fmla="*/ 145 h 1802"/>
                <a:gd name="T12" fmla="*/ 2025 w 2137"/>
                <a:gd name="T13" fmla="*/ 1366 h 1802"/>
                <a:gd name="T14" fmla="*/ 1773 w 2137"/>
                <a:gd name="T15" fmla="*/ 1802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7" h="1802">
                  <a:moveTo>
                    <a:pt x="1773" y="1802"/>
                  </a:moveTo>
                  <a:cubicBezTo>
                    <a:pt x="363" y="1802"/>
                    <a:pt x="363" y="1802"/>
                    <a:pt x="363" y="1802"/>
                  </a:cubicBezTo>
                  <a:cubicBezTo>
                    <a:pt x="140" y="1802"/>
                    <a:pt x="0" y="1560"/>
                    <a:pt x="112" y="1366"/>
                  </a:cubicBezTo>
                  <a:cubicBezTo>
                    <a:pt x="817" y="145"/>
                    <a:pt x="817" y="145"/>
                    <a:pt x="817" y="145"/>
                  </a:cubicBezTo>
                  <a:cubicBezTo>
                    <a:pt x="873" y="48"/>
                    <a:pt x="970" y="0"/>
                    <a:pt x="1068" y="0"/>
                  </a:cubicBezTo>
                  <a:cubicBezTo>
                    <a:pt x="1166" y="0"/>
                    <a:pt x="1264" y="48"/>
                    <a:pt x="1320" y="145"/>
                  </a:cubicBezTo>
                  <a:cubicBezTo>
                    <a:pt x="2025" y="1366"/>
                    <a:pt x="2025" y="1366"/>
                    <a:pt x="2025" y="1366"/>
                  </a:cubicBezTo>
                  <a:cubicBezTo>
                    <a:pt x="2137" y="1560"/>
                    <a:pt x="1997" y="1802"/>
                    <a:pt x="1773" y="180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2" name="任意多边形 41">
              <a:extLst>
                <a:ext uri="{FF2B5EF4-FFF2-40B4-BE49-F238E27FC236}">
                  <a16:creationId xmlns:a16="http://schemas.microsoft.com/office/drawing/2014/main" id="{300682EB-AA59-411F-B26C-619FF239B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01" y="4437"/>
              <a:ext cx="3056" cy="3057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8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8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8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8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10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10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5AA2E4A-FA11-4014-B207-60C2845236D6}"/>
              </a:ext>
            </a:extLst>
          </p:cNvPr>
          <p:cNvGrpSpPr/>
          <p:nvPr/>
        </p:nvGrpSpPr>
        <p:grpSpPr>
          <a:xfrm rot="19124870">
            <a:off x="7413758" y="-6416197"/>
            <a:ext cx="8786687" cy="8788722"/>
            <a:chOff x="18351500" y="3723568"/>
            <a:chExt cx="4878842" cy="4879972"/>
          </a:xfrm>
        </p:grpSpPr>
        <p:sp>
          <p:nvSpPr>
            <p:cNvPr id="45" name="任意多边形 44">
              <a:extLst>
                <a:ext uri="{FF2B5EF4-FFF2-40B4-BE49-F238E27FC236}">
                  <a16:creationId xmlns:a16="http://schemas.microsoft.com/office/drawing/2014/main" id="{3C6CFD63-5B57-41A7-B662-313039308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46" name="任意多边形 45">
              <a:extLst>
                <a:ext uri="{FF2B5EF4-FFF2-40B4-BE49-F238E27FC236}">
                  <a16:creationId xmlns:a16="http://schemas.microsoft.com/office/drawing/2014/main" id="{1B6F08D9-7F96-4802-B7C9-CB4EEC2083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F863D10-AD19-47A2-9D65-E5C43FAD8DA4}"/>
              </a:ext>
            </a:extLst>
          </p:cNvPr>
          <p:cNvGrpSpPr/>
          <p:nvPr/>
        </p:nvGrpSpPr>
        <p:grpSpPr>
          <a:xfrm rot="18900000">
            <a:off x="7111397" y="4447731"/>
            <a:ext cx="6098786" cy="6100199"/>
            <a:chOff x="18351500" y="3723568"/>
            <a:chExt cx="4878842" cy="4879972"/>
          </a:xfrm>
        </p:grpSpPr>
        <p:sp>
          <p:nvSpPr>
            <p:cNvPr id="50" name="任意多边形 49">
              <a:extLst>
                <a:ext uri="{FF2B5EF4-FFF2-40B4-BE49-F238E27FC236}">
                  <a16:creationId xmlns:a16="http://schemas.microsoft.com/office/drawing/2014/main" id="{6CE927FF-6B05-465E-A5E1-FAF29EA4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00952" y="3796591"/>
              <a:ext cx="4578350" cy="3860800"/>
            </a:xfrm>
            <a:custGeom>
              <a:avLst/>
              <a:gdLst>
                <a:gd name="T0" fmla="*/ 2025 w 2137"/>
                <a:gd name="T1" fmla="*/ 1366 h 1802"/>
                <a:gd name="T2" fmla="*/ 1320 w 2137"/>
                <a:gd name="T3" fmla="*/ 145 h 1802"/>
                <a:gd name="T4" fmla="*/ 1068 w 2137"/>
                <a:gd name="T5" fmla="*/ 0 h 1802"/>
                <a:gd name="T6" fmla="*/ 816 w 2137"/>
                <a:gd name="T7" fmla="*/ 145 h 1802"/>
                <a:gd name="T8" fmla="*/ 111 w 2137"/>
                <a:gd name="T9" fmla="*/ 1366 h 1802"/>
                <a:gd name="T10" fmla="*/ 363 w 2137"/>
                <a:gd name="T11" fmla="*/ 1802 h 1802"/>
                <a:gd name="T12" fmla="*/ 1773 w 2137"/>
                <a:gd name="T13" fmla="*/ 1802 h 1802"/>
                <a:gd name="T14" fmla="*/ 2025 w 2137"/>
                <a:gd name="T15" fmla="*/ 1366 h 1802"/>
                <a:gd name="T16" fmla="*/ 1852 w 2137"/>
                <a:gd name="T17" fmla="*/ 1557 h 1802"/>
                <a:gd name="T18" fmla="*/ 1773 w 2137"/>
                <a:gd name="T19" fmla="*/ 1602 h 1802"/>
                <a:gd name="T20" fmla="*/ 363 w 2137"/>
                <a:gd name="T21" fmla="*/ 1602 h 1802"/>
                <a:gd name="T22" fmla="*/ 285 w 2137"/>
                <a:gd name="T23" fmla="*/ 1557 h 1802"/>
                <a:gd name="T24" fmla="*/ 285 w 2137"/>
                <a:gd name="T25" fmla="*/ 1466 h 1802"/>
                <a:gd name="T26" fmla="*/ 990 w 2137"/>
                <a:gd name="T27" fmla="*/ 245 h 1802"/>
                <a:gd name="T28" fmla="*/ 1068 w 2137"/>
                <a:gd name="T29" fmla="*/ 200 h 1802"/>
                <a:gd name="T30" fmla="*/ 1147 w 2137"/>
                <a:gd name="T31" fmla="*/ 245 h 1802"/>
                <a:gd name="T32" fmla="*/ 1852 w 2137"/>
                <a:gd name="T33" fmla="*/ 1466 h 1802"/>
                <a:gd name="T34" fmla="*/ 1852 w 2137"/>
                <a:gd name="T35" fmla="*/ 1557 h 1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7" h="1802">
                  <a:moveTo>
                    <a:pt x="2025" y="1366"/>
                  </a:moveTo>
                  <a:cubicBezTo>
                    <a:pt x="1320" y="145"/>
                    <a:pt x="1320" y="145"/>
                    <a:pt x="1320" y="145"/>
                  </a:cubicBezTo>
                  <a:cubicBezTo>
                    <a:pt x="1264" y="48"/>
                    <a:pt x="1166" y="0"/>
                    <a:pt x="1068" y="0"/>
                  </a:cubicBezTo>
                  <a:cubicBezTo>
                    <a:pt x="970" y="0"/>
                    <a:pt x="872" y="48"/>
                    <a:pt x="816" y="145"/>
                  </a:cubicBezTo>
                  <a:cubicBezTo>
                    <a:pt x="111" y="1366"/>
                    <a:pt x="111" y="1366"/>
                    <a:pt x="111" y="1366"/>
                  </a:cubicBezTo>
                  <a:cubicBezTo>
                    <a:pt x="0" y="1560"/>
                    <a:pt x="139" y="1802"/>
                    <a:pt x="363" y="1802"/>
                  </a:cubicBezTo>
                  <a:cubicBezTo>
                    <a:pt x="1773" y="1802"/>
                    <a:pt x="1773" y="1802"/>
                    <a:pt x="1773" y="1802"/>
                  </a:cubicBezTo>
                  <a:cubicBezTo>
                    <a:pt x="1997" y="1802"/>
                    <a:pt x="2137" y="1560"/>
                    <a:pt x="2025" y="1366"/>
                  </a:cubicBezTo>
                  <a:close/>
                  <a:moveTo>
                    <a:pt x="1852" y="1557"/>
                  </a:moveTo>
                  <a:cubicBezTo>
                    <a:pt x="1842" y="1574"/>
                    <a:pt x="1819" y="1602"/>
                    <a:pt x="1773" y="1602"/>
                  </a:cubicBezTo>
                  <a:cubicBezTo>
                    <a:pt x="363" y="1602"/>
                    <a:pt x="363" y="1602"/>
                    <a:pt x="363" y="1602"/>
                  </a:cubicBezTo>
                  <a:cubicBezTo>
                    <a:pt x="318" y="1602"/>
                    <a:pt x="294" y="1574"/>
                    <a:pt x="285" y="1557"/>
                  </a:cubicBezTo>
                  <a:cubicBezTo>
                    <a:pt x="275" y="1540"/>
                    <a:pt x="262" y="1505"/>
                    <a:pt x="285" y="1466"/>
                  </a:cubicBezTo>
                  <a:cubicBezTo>
                    <a:pt x="990" y="245"/>
                    <a:pt x="990" y="245"/>
                    <a:pt x="990" y="245"/>
                  </a:cubicBezTo>
                  <a:cubicBezTo>
                    <a:pt x="1012" y="205"/>
                    <a:pt x="1049" y="200"/>
                    <a:pt x="1068" y="200"/>
                  </a:cubicBezTo>
                  <a:cubicBezTo>
                    <a:pt x="1088" y="200"/>
                    <a:pt x="1124" y="205"/>
                    <a:pt x="1147" y="245"/>
                  </a:cubicBezTo>
                  <a:cubicBezTo>
                    <a:pt x="1852" y="1466"/>
                    <a:pt x="1852" y="1466"/>
                    <a:pt x="1852" y="1466"/>
                  </a:cubicBezTo>
                  <a:cubicBezTo>
                    <a:pt x="1875" y="1505"/>
                    <a:pt x="1862" y="1540"/>
                    <a:pt x="1852" y="155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BC8E0D64-7BCE-4536-94C7-C24DCF077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51500" y="3723568"/>
              <a:ext cx="4878842" cy="4879972"/>
            </a:xfrm>
            <a:custGeom>
              <a:avLst/>
              <a:gdLst>
                <a:gd name="T0" fmla="*/ 1599 w 3199"/>
                <a:gd name="T1" fmla="*/ 4 h 3199"/>
                <a:gd name="T2" fmla="*/ 2220 w 3199"/>
                <a:gd name="T3" fmla="*/ 129 h 3199"/>
                <a:gd name="T4" fmla="*/ 2727 w 3199"/>
                <a:gd name="T5" fmla="*/ 471 h 3199"/>
                <a:gd name="T6" fmla="*/ 3069 w 3199"/>
                <a:gd name="T7" fmla="*/ 978 h 3199"/>
                <a:gd name="T8" fmla="*/ 3195 w 3199"/>
                <a:gd name="T9" fmla="*/ 1599 h 3199"/>
                <a:gd name="T10" fmla="*/ 3069 w 3199"/>
                <a:gd name="T11" fmla="*/ 2220 h 3199"/>
                <a:gd name="T12" fmla="*/ 2727 w 3199"/>
                <a:gd name="T13" fmla="*/ 2727 h 3199"/>
                <a:gd name="T14" fmla="*/ 2220 w 3199"/>
                <a:gd name="T15" fmla="*/ 3069 h 3199"/>
                <a:gd name="T16" fmla="*/ 1599 w 3199"/>
                <a:gd name="T17" fmla="*/ 3195 h 3199"/>
                <a:gd name="T18" fmla="*/ 978 w 3199"/>
                <a:gd name="T19" fmla="*/ 3069 h 3199"/>
                <a:gd name="T20" fmla="*/ 471 w 3199"/>
                <a:gd name="T21" fmla="*/ 2727 h 3199"/>
                <a:gd name="T22" fmla="*/ 129 w 3199"/>
                <a:gd name="T23" fmla="*/ 2220 h 3199"/>
                <a:gd name="T24" fmla="*/ 4 w 3199"/>
                <a:gd name="T25" fmla="*/ 1599 h 3199"/>
                <a:gd name="T26" fmla="*/ 129 w 3199"/>
                <a:gd name="T27" fmla="*/ 978 h 3199"/>
                <a:gd name="T28" fmla="*/ 471 w 3199"/>
                <a:gd name="T29" fmla="*/ 471 h 3199"/>
                <a:gd name="T30" fmla="*/ 978 w 3199"/>
                <a:gd name="T31" fmla="*/ 129 h 3199"/>
                <a:gd name="T32" fmla="*/ 1599 w 3199"/>
                <a:gd name="T33" fmla="*/ 4 h 3199"/>
                <a:gd name="T34" fmla="*/ 1599 w 3199"/>
                <a:gd name="T35" fmla="*/ 0 h 3199"/>
                <a:gd name="T36" fmla="*/ 0 w 3199"/>
                <a:gd name="T37" fmla="*/ 1599 h 3199"/>
                <a:gd name="T38" fmla="*/ 1599 w 3199"/>
                <a:gd name="T39" fmla="*/ 3199 h 3199"/>
                <a:gd name="T40" fmla="*/ 3199 w 3199"/>
                <a:gd name="T41" fmla="*/ 1599 h 3199"/>
                <a:gd name="T42" fmla="*/ 1599 w 3199"/>
                <a:gd name="T43" fmla="*/ 0 h 3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9" h="3199">
                  <a:moveTo>
                    <a:pt x="1599" y="4"/>
                  </a:moveTo>
                  <a:cubicBezTo>
                    <a:pt x="1815" y="4"/>
                    <a:pt x="2024" y="46"/>
                    <a:pt x="2220" y="129"/>
                  </a:cubicBezTo>
                  <a:cubicBezTo>
                    <a:pt x="2410" y="210"/>
                    <a:pt x="2581" y="325"/>
                    <a:pt x="2727" y="471"/>
                  </a:cubicBezTo>
                  <a:cubicBezTo>
                    <a:pt x="2874" y="618"/>
                    <a:pt x="2989" y="788"/>
                    <a:pt x="3069" y="978"/>
                  </a:cubicBezTo>
                  <a:cubicBezTo>
                    <a:pt x="3153" y="1175"/>
                    <a:pt x="3195" y="1384"/>
                    <a:pt x="3195" y="1599"/>
                  </a:cubicBezTo>
                  <a:cubicBezTo>
                    <a:pt x="3195" y="1815"/>
                    <a:pt x="3153" y="2024"/>
                    <a:pt x="3069" y="2220"/>
                  </a:cubicBezTo>
                  <a:cubicBezTo>
                    <a:pt x="2989" y="2410"/>
                    <a:pt x="2874" y="2581"/>
                    <a:pt x="2727" y="2727"/>
                  </a:cubicBezTo>
                  <a:cubicBezTo>
                    <a:pt x="2581" y="2874"/>
                    <a:pt x="2410" y="2989"/>
                    <a:pt x="2220" y="3069"/>
                  </a:cubicBezTo>
                  <a:cubicBezTo>
                    <a:pt x="2024" y="3153"/>
                    <a:pt x="1815" y="3195"/>
                    <a:pt x="1599" y="3195"/>
                  </a:cubicBezTo>
                  <a:cubicBezTo>
                    <a:pt x="1384" y="3195"/>
                    <a:pt x="1175" y="3153"/>
                    <a:pt x="978" y="3069"/>
                  </a:cubicBezTo>
                  <a:cubicBezTo>
                    <a:pt x="788" y="2989"/>
                    <a:pt x="618" y="2874"/>
                    <a:pt x="471" y="2727"/>
                  </a:cubicBezTo>
                  <a:cubicBezTo>
                    <a:pt x="325" y="2581"/>
                    <a:pt x="209" y="2410"/>
                    <a:pt x="129" y="2220"/>
                  </a:cubicBezTo>
                  <a:cubicBezTo>
                    <a:pt x="46" y="2024"/>
                    <a:pt x="4" y="1815"/>
                    <a:pt x="4" y="1599"/>
                  </a:cubicBezTo>
                  <a:cubicBezTo>
                    <a:pt x="4" y="1384"/>
                    <a:pt x="46" y="1175"/>
                    <a:pt x="129" y="978"/>
                  </a:cubicBezTo>
                  <a:cubicBezTo>
                    <a:pt x="209" y="788"/>
                    <a:pt x="325" y="618"/>
                    <a:pt x="471" y="471"/>
                  </a:cubicBezTo>
                  <a:cubicBezTo>
                    <a:pt x="618" y="325"/>
                    <a:pt x="788" y="210"/>
                    <a:pt x="978" y="129"/>
                  </a:cubicBezTo>
                  <a:cubicBezTo>
                    <a:pt x="1175" y="46"/>
                    <a:pt x="1384" y="4"/>
                    <a:pt x="1599" y="4"/>
                  </a:cubicBezTo>
                  <a:moveTo>
                    <a:pt x="1599" y="0"/>
                  </a:moveTo>
                  <a:cubicBezTo>
                    <a:pt x="716" y="0"/>
                    <a:pt x="0" y="716"/>
                    <a:pt x="0" y="1599"/>
                  </a:cubicBezTo>
                  <a:cubicBezTo>
                    <a:pt x="0" y="2483"/>
                    <a:pt x="716" y="3199"/>
                    <a:pt x="1599" y="3199"/>
                  </a:cubicBezTo>
                  <a:cubicBezTo>
                    <a:pt x="2483" y="3199"/>
                    <a:pt x="3199" y="2483"/>
                    <a:pt x="3199" y="1599"/>
                  </a:cubicBezTo>
                  <a:cubicBezTo>
                    <a:pt x="3199" y="716"/>
                    <a:pt x="2483" y="0"/>
                    <a:pt x="1599" y="0"/>
                  </a:cubicBez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endParaRPr lang="zh-CN" altLang="en-US"/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314325" y="1000125"/>
            <a:ext cx="4295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529136D-85F0-AE46-B068-C22AB7948A6E}"/>
              </a:ext>
            </a:extLst>
          </p:cNvPr>
          <p:cNvSpPr/>
          <p:nvPr/>
        </p:nvSpPr>
        <p:spPr>
          <a:xfrm>
            <a:off x="510669" y="1182260"/>
            <a:ext cx="6035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A50A1"/>
                </a:solidFill>
              </a:rPr>
              <a:t>定量结果</a:t>
            </a:r>
            <a:endParaRPr lang="en-GB" altLang="zh-CN" dirty="0">
              <a:solidFill>
                <a:srgbClr val="2A50A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F2535C-94FC-DC42-B08C-9FBBE9B7C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69" y="1528860"/>
            <a:ext cx="86995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2571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55f52171-deb4-4d87-9864-47bd9ea656bf&quot;,&quot;Name&quot;:&quot;2&quot;,&quot;Kind&quot;:&quot;Custom&quot;,&quot;OldGuidesSetting&quot;:{&quot;HeaderHeight&quot;:0.0,&quot;FooterHeight&quot;:0.0,&quot;SideMargin&quot;:6.0,&quot;TopMargin&quot;:4.0,&quot;BottomMargin&quot;:8.0,&quot;IntervalMargin&quot;:0.0}}"/>
</p:tagLst>
</file>

<file path=ppt/theme/theme1.xml><?xml version="1.0" encoding="utf-8"?>
<a:theme xmlns:a="http://schemas.openxmlformats.org/drawingml/2006/main" name="主题1">
  <a:themeElements>
    <a:clrScheme name="蓝紫渐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A50A1"/>
      </a:accent1>
      <a:accent2>
        <a:srgbClr val="8891C8"/>
      </a:accent2>
      <a:accent3>
        <a:srgbClr val="B8D6EE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1" id="{2B54C7FC-80FA-4268-B1AB-7A4718C2F40B}" vid="{49D17BBD-BC41-4722-83BC-2CAB04E0C7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11794</TotalTime>
  <Words>405</Words>
  <Application>Microsoft Macintosh PowerPoint</Application>
  <PresentationFormat>Widescreen</PresentationFormat>
  <Paragraphs>76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Microsoft YaHei</vt:lpstr>
      <vt:lpstr>Microsoft YaHei Light</vt:lpstr>
      <vt:lpstr>黑体</vt:lpstr>
      <vt:lpstr>Arial</vt:lpstr>
      <vt:lpstr>Arial Black</vt:lpstr>
      <vt:lpstr>主题1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滚筒洗衣机, WeChat:cooljyh</dc:creator>
  <cp:lastModifiedBy>Chtholly Nota</cp:lastModifiedBy>
  <cp:revision>237</cp:revision>
  <dcterms:created xsi:type="dcterms:W3CDTF">2022-03-15T01:56:04Z</dcterms:created>
  <dcterms:modified xsi:type="dcterms:W3CDTF">2023-02-07T06:18:52Z</dcterms:modified>
</cp:coreProperties>
</file>

<file path=docProps/thumbnail.jpeg>
</file>